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3"/>
  </p:notesMasterIdLst>
  <p:sldIdLst>
    <p:sldId id="303" r:id="rId2"/>
    <p:sldId id="322" r:id="rId3"/>
    <p:sldId id="324" r:id="rId4"/>
    <p:sldId id="325" r:id="rId5"/>
    <p:sldId id="328" r:id="rId6"/>
    <p:sldId id="311" r:id="rId7"/>
    <p:sldId id="329" r:id="rId8"/>
    <p:sldId id="327" r:id="rId9"/>
    <p:sldId id="321" r:id="rId10"/>
    <p:sldId id="315" r:id="rId11"/>
    <p:sldId id="305" r:id="rId12"/>
    <p:sldId id="310" r:id="rId13"/>
    <p:sldId id="307" r:id="rId14"/>
    <p:sldId id="323" r:id="rId15"/>
    <p:sldId id="313" r:id="rId16"/>
    <p:sldId id="316" r:id="rId17"/>
    <p:sldId id="314" r:id="rId18"/>
    <p:sldId id="309" r:id="rId19"/>
    <p:sldId id="308" r:id="rId20"/>
    <p:sldId id="312" r:id="rId21"/>
    <p:sldId id="317" r:id="rId22"/>
    <p:sldId id="330" r:id="rId23"/>
    <p:sldId id="306" r:id="rId24"/>
    <p:sldId id="331" r:id="rId25"/>
    <p:sldId id="318" r:id="rId26"/>
    <p:sldId id="333" r:id="rId27"/>
    <p:sldId id="332" r:id="rId28"/>
    <p:sldId id="326" r:id="rId29"/>
    <p:sldId id="334" r:id="rId30"/>
    <p:sldId id="335" r:id="rId31"/>
    <p:sldId id="336" r:id="rId32"/>
  </p:sldIdLst>
  <p:sldSz cx="24380825" cy="13714413"/>
  <p:notesSz cx="6858000" cy="9144000"/>
  <p:defaultTextStyle>
    <a:defPPr>
      <a:defRPr lang="en-US"/>
    </a:defPPr>
    <a:lvl1pPr marL="0" algn="l" defTabSz="1828252" rtl="0" eaLnBrk="1" latinLnBrk="0" hangingPunct="1">
      <a:defRPr sz="3599" kern="1200">
        <a:solidFill>
          <a:schemeClr val="tx1"/>
        </a:solidFill>
        <a:latin typeface="+mn-lt"/>
        <a:ea typeface="+mn-ea"/>
        <a:cs typeface="+mn-cs"/>
      </a:defRPr>
    </a:lvl1pPr>
    <a:lvl2pPr marL="914127" algn="l" defTabSz="1828252" rtl="0" eaLnBrk="1" latinLnBrk="0" hangingPunct="1">
      <a:defRPr sz="3599" kern="1200">
        <a:solidFill>
          <a:schemeClr val="tx1"/>
        </a:solidFill>
        <a:latin typeface="+mn-lt"/>
        <a:ea typeface="+mn-ea"/>
        <a:cs typeface="+mn-cs"/>
      </a:defRPr>
    </a:lvl2pPr>
    <a:lvl3pPr marL="1828252" algn="l" defTabSz="1828252" rtl="0" eaLnBrk="1" latinLnBrk="0" hangingPunct="1">
      <a:defRPr sz="3599" kern="1200">
        <a:solidFill>
          <a:schemeClr val="tx1"/>
        </a:solidFill>
        <a:latin typeface="+mn-lt"/>
        <a:ea typeface="+mn-ea"/>
        <a:cs typeface="+mn-cs"/>
      </a:defRPr>
    </a:lvl3pPr>
    <a:lvl4pPr marL="2742379" algn="l" defTabSz="1828252" rtl="0" eaLnBrk="1" latinLnBrk="0" hangingPunct="1">
      <a:defRPr sz="3599" kern="1200">
        <a:solidFill>
          <a:schemeClr val="tx1"/>
        </a:solidFill>
        <a:latin typeface="+mn-lt"/>
        <a:ea typeface="+mn-ea"/>
        <a:cs typeface="+mn-cs"/>
      </a:defRPr>
    </a:lvl4pPr>
    <a:lvl5pPr marL="3656503" algn="l" defTabSz="1828252" rtl="0" eaLnBrk="1" latinLnBrk="0" hangingPunct="1">
      <a:defRPr sz="3599" kern="1200">
        <a:solidFill>
          <a:schemeClr val="tx1"/>
        </a:solidFill>
        <a:latin typeface="+mn-lt"/>
        <a:ea typeface="+mn-ea"/>
        <a:cs typeface="+mn-cs"/>
      </a:defRPr>
    </a:lvl5pPr>
    <a:lvl6pPr marL="4570628" algn="l" defTabSz="1828252" rtl="0" eaLnBrk="1" latinLnBrk="0" hangingPunct="1">
      <a:defRPr sz="3599" kern="1200">
        <a:solidFill>
          <a:schemeClr val="tx1"/>
        </a:solidFill>
        <a:latin typeface="+mn-lt"/>
        <a:ea typeface="+mn-ea"/>
        <a:cs typeface="+mn-cs"/>
      </a:defRPr>
    </a:lvl6pPr>
    <a:lvl7pPr marL="5484755" algn="l" defTabSz="1828252" rtl="0" eaLnBrk="1" latinLnBrk="0" hangingPunct="1">
      <a:defRPr sz="3599" kern="1200">
        <a:solidFill>
          <a:schemeClr val="tx1"/>
        </a:solidFill>
        <a:latin typeface="+mn-lt"/>
        <a:ea typeface="+mn-ea"/>
        <a:cs typeface="+mn-cs"/>
      </a:defRPr>
    </a:lvl7pPr>
    <a:lvl8pPr marL="6398880" algn="l" defTabSz="1828252" rtl="0" eaLnBrk="1" latinLnBrk="0" hangingPunct="1">
      <a:defRPr sz="3599" kern="1200">
        <a:solidFill>
          <a:schemeClr val="tx1"/>
        </a:solidFill>
        <a:latin typeface="+mn-lt"/>
        <a:ea typeface="+mn-ea"/>
        <a:cs typeface="+mn-cs"/>
      </a:defRPr>
    </a:lvl8pPr>
    <a:lvl9pPr marL="7313007" algn="l" defTabSz="1828252" rtl="0" eaLnBrk="1" latinLnBrk="0" hangingPunct="1">
      <a:defRPr sz="359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0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 pośredni 2 — Ak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Styl pośredni 1 — Ak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D5ABB26-0587-4C30-8999-92F81FD0307C}" styleName="Bez stylu, bez siatki">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Bez stylu, siatka tabeli">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Styl jasny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32" autoAdjust="0"/>
    <p:restoredTop sz="92281" autoAdjust="0"/>
  </p:normalViewPr>
  <p:slideViewPr>
    <p:cSldViewPr snapToGrid="0">
      <p:cViewPr varScale="1">
        <p:scale>
          <a:sx n="30" d="100"/>
          <a:sy n="30" d="100"/>
        </p:scale>
        <p:origin x="132" y="1104"/>
      </p:cViewPr>
      <p:guideLst/>
    </p:cSldViewPr>
  </p:slideViewPr>
  <p:notesTextViewPr>
    <p:cViewPr>
      <p:scale>
        <a:sx n="1" d="1"/>
        <a:sy n="1" d="1"/>
      </p:scale>
      <p:origin x="0" y="0"/>
    </p:cViewPr>
  </p:notesTextViewPr>
  <p:notesViewPr>
    <p:cSldViewPr snapToGrid="0" showGuides="1">
      <p:cViewPr varScale="1">
        <p:scale>
          <a:sx n="96" d="100"/>
          <a:sy n="96" d="100"/>
        </p:scale>
        <p:origin x="288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A57144-1CBB-4515-B696-16F63A0D6277}" type="datetimeFigureOut">
              <a:rPr lang="en-GB" smtClean="0"/>
              <a:t>06/12/2021</a:t>
            </a:fld>
            <a:endParaRPr lang="en-GB"/>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endParaRPr lang="en-GB" dirty="0"/>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DA259D-87B2-48A8-8896-0559A1CBD787}" type="slidenum">
              <a:rPr lang="en-GB" smtClean="0"/>
              <a:t>‹#›</a:t>
            </a:fld>
            <a:endParaRPr lang="en-GB"/>
          </a:p>
        </p:txBody>
      </p:sp>
    </p:spTree>
    <p:extLst>
      <p:ext uri="{BB962C8B-B14F-4D97-AF65-F5344CB8AC3E}">
        <p14:creationId xmlns:p14="http://schemas.microsoft.com/office/powerpoint/2010/main" val="2322460102"/>
      </p:ext>
    </p:extLst>
  </p:cSld>
  <p:clrMap bg1="lt1" tx1="dk1" bg2="lt2" tx2="dk2" accent1="accent1" accent2="accent2" accent3="accent3" accent4="accent4" accent5="accent5" accent6="accent6" hlink="hlink" folHlink="folHlink"/>
  <p:notesStyle>
    <a:lvl1pPr marL="0" algn="l" defTabSz="1828252" rtl="0" eaLnBrk="1" latinLnBrk="0" hangingPunct="1">
      <a:defRPr sz="2400" kern="1200">
        <a:solidFill>
          <a:schemeClr val="tx1"/>
        </a:solidFill>
        <a:latin typeface="+mn-lt"/>
        <a:ea typeface="+mn-ea"/>
        <a:cs typeface="+mn-cs"/>
      </a:defRPr>
    </a:lvl1pPr>
    <a:lvl2pPr marL="914127" algn="l" defTabSz="1828252" rtl="0" eaLnBrk="1" latinLnBrk="0" hangingPunct="1">
      <a:defRPr sz="2400" kern="1200">
        <a:solidFill>
          <a:schemeClr val="tx1"/>
        </a:solidFill>
        <a:latin typeface="+mn-lt"/>
        <a:ea typeface="+mn-ea"/>
        <a:cs typeface="+mn-cs"/>
      </a:defRPr>
    </a:lvl2pPr>
    <a:lvl3pPr marL="1828252" algn="l" defTabSz="1828252" rtl="0" eaLnBrk="1" latinLnBrk="0" hangingPunct="1">
      <a:defRPr sz="2400" kern="1200">
        <a:solidFill>
          <a:schemeClr val="tx1"/>
        </a:solidFill>
        <a:latin typeface="+mn-lt"/>
        <a:ea typeface="+mn-ea"/>
        <a:cs typeface="+mn-cs"/>
      </a:defRPr>
    </a:lvl3pPr>
    <a:lvl4pPr marL="2742379" algn="l" defTabSz="1828252" rtl="0" eaLnBrk="1" latinLnBrk="0" hangingPunct="1">
      <a:defRPr sz="2400" kern="1200">
        <a:solidFill>
          <a:schemeClr val="tx1"/>
        </a:solidFill>
        <a:latin typeface="+mn-lt"/>
        <a:ea typeface="+mn-ea"/>
        <a:cs typeface="+mn-cs"/>
      </a:defRPr>
    </a:lvl4pPr>
    <a:lvl5pPr marL="3656503" algn="l" defTabSz="1828252" rtl="0" eaLnBrk="1" latinLnBrk="0" hangingPunct="1">
      <a:defRPr sz="2400" kern="1200">
        <a:solidFill>
          <a:schemeClr val="tx1"/>
        </a:solidFill>
        <a:latin typeface="+mn-lt"/>
        <a:ea typeface="+mn-ea"/>
        <a:cs typeface="+mn-cs"/>
      </a:defRPr>
    </a:lvl5pPr>
    <a:lvl6pPr marL="4570628" algn="l" defTabSz="1828252" rtl="0" eaLnBrk="1" latinLnBrk="0" hangingPunct="1">
      <a:defRPr sz="2400" kern="1200">
        <a:solidFill>
          <a:schemeClr val="tx1"/>
        </a:solidFill>
        <a:latin typeface="+mn-lt"/>
        <a:ea typeface="+mn-ea"/>
        <a:cs typeface="+mn-cs"/>
      </a:defRPr>
    </a:lvl6pPr>
    <a:lvl7pPr marL="5484755" algn="l" defTabSz="1828252" rtl="0" eaLnBrk="1" latinLnBrk="0" hangingPunct="1">
      <a:defRPr sz="2400" kern="1200">
        <a:solidFill>
          <a:schemeClr val="tx1"/>
        </a:solidFill>
        <a:latin typeface="+mn-lt"/>
        <a:ea typeface="+mn-ea"/>
        <a:cs typeface="+mn-cs"/>
      </a:defRPr>
    </a:lvl7pPr>
    <a:lvl8pPr marL="6398880" algn="l" defTabSz="1828252" rtl="0" eaLnBrk="1" latinLnBrk="0" hangingPunct="1">
      <a:defRPr sz="2400" kern="1200">
        <a:solidFill>
          <a:schemeClr val="tx1"/>
        </a:solidFill>
        <a:latin typeface="+mn-lt"/>
        <a:ea typeface="+mn-ea"/>
        <a:cs typeface="+mn-cs"/>
      </a:defRPr>
    </a:lvl8pPr>
    <a:lvl9pPr marL="7313007" algn="l" defTabSz="1828252" rtl="0" eaLnBrk="1" latinLnBrk="0" hangingPunct="1">
      <a:defRPr sz="2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 Id="rId5" Type="http://schemas.openxmlformats.org/officeDocument/2006/relationships/image" Target="../media/image5.png"/><Relationship Id="rId4" Type="http://schemas.microsoft.com/office/2007/relationships/hdphoto" Target="../media/hdphoto1.wdp"/></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 Id="rId5" Type="http://schemas.openxmlformats.org/officeDocument/2006/relationships/image" Target="../media/image5.png"/><Relationship Id="rId4" Type="http://schemas.microsoft.com/office/2007/relationships/hdphoto" Target="../media/hdphoto1.wdp"/></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 Id="rId5" Type="http://schemas.openxmlformats.org/officeDocument/2006/relationships/image" Target="../media/image5.png"/><Relationship Id="rId4" Type="http://schemas.microsoft.com/office/2007/relationships/hdphoto" Target="../media/hdphoto1.wdp"/></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light background">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rgbClr val="003096"/>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9" name="Plassholder for dato 3"/>
          <p:cNvSpPr>
            <a:spLocks noGrp="1"/>
          </p:cNvSpPr>
          <p:nvPr>
            <p:ph type="dt" sz="half" idx="10"/>
          </p:nvPr>
        </p:nvSpPr>
        <p:spPr>
          <a:xfrm>
            <a:off x="19301020" y="12679325"/>
            <a:ext cx="3985698" cy="492443"/>
          </a:xfrm>
          <a:prstGeom prst="rect">
            <a:avLst/>
          </a:prstGeom>
        </p:spPr>
        <p:txBody>
          <a:bodyPr anchor="b">
            <a:spAutoFit/>
          </a:bodyPr>
          <a:lstStyle>
            <a:lvl1pPr algn="r">
              <a:defRPr sz="2600">
                <a:solidFill>
                  <a:schemeClr val="dk2"/>
                </a:solidFill>
              </a:defRPr>
            </a:lvl1pPr>
          </a:lstStyle>
          <a:p>
            <a:fld id="{D5906656-A9BE-4917-BFD7-16C60DDEE872}" type="datetime1">
              <a:rPr lang="nb-NO" smtClean="0"/>
              <a:pPr/>
              <a:t>06.12.2021</a:t>
            </a:fld>
            <a:endParaRPr lang="nb-NO" dirty="0"/>
          </a:p>
        </p:txBody>
      </p:sp>
      <p:sp>
        <p:nvSpPr>
          <p:cNvPr id="10" name="Plassholder for tekst 12"/>
          <p:cNvSpPr>
            <a:spLocks noGrp="1"/>
          </p:cNvSpPr>
          <p:nvPr>
            <p:ph type="body" sz="quarter" idx="13" hasCustomPrompt="1"/>
          </p:nvPr>
        </p:nvSpPr>
        <p:spPr>
          <a:xfrm>
            <a:off x="1260157" y="12214944"/>
            <a:ext cx="4220063" cy="400110"/>
          </a:xfrm>
        </p:spPr>
        <p:txBody>
          <a:bodyPr anchor="b">
            <a:spAutoFit/>
          </a:bodyPr>
          <a:lstStyle>
            <a:lvl1pPr marL="0" indent="0">
              <a:buNone/>
              <a:defRPr sz="2600" b="1">
                <a:solidFill>
                  <a:schemeClr val="dk2"/>
                </a:solidFill>
              </a:defRPr>
            </a:lvl1pPr>
          </a:lstStyle>
          <a:p>
            <a:pPr lvl="0"/>
            <a:r>
              <a:rPr lang="nb-NO" dirty="0" err="1"/>
              <a:t>Name</a:t>
            </a:r>
            <a:endParaRPr lang="en-GB" dirty="0"/>
          </a:p>
        </p:txBody>
      </p:sp>
      <p:sp>
        <p:nvSpPr>
          <p:cNvPr id="11" name="Plassholder for tekst 12"/>
          <p:cNvSpPr>
            <a:spLocks noGrp="1"/>
          </p:cNvSpPr>
          <p:nvPr>
            <p:ph type="body" sz="quarter" idx="14" hasCustomPrompt="1"/>
          </p:nvPr>
        </p:nvSpPr>
        <p:spPr>
          <a:xfrm>
            <a:off x="1260157" y="12769280"/>
            <a:ext cx="4220063" cy="400110"/>
          </a:xfrm>
        </p:spPr>
        <p:txBody>
          <a:bodyPr anchor="b">
            <a:spAutoFit/>
          </a:bodyPr>
          <a:lstStyle>
            <a:lvl1pPr marL="0" indent="0">
              <a:buNone/>
              <a:defRPr sz="2600" b="1">
                <a:solidFill>
                  <a:schemeClr val="dk2"/>
                </a:solidFill>
              </a:defRPr>
            </a:lvl1pPr>
          </a:lstStyle>
          <a:p>
            <a:pPr lvl="0"/>
            <a:r>
              <a:rPr lang="nb-NO" dirty="0" err="1"/>
              <a:t>Title</a:t>
            </a:r>
            <a:endParaRPr lang="en-GB" dirty="0"/>
          </a:p>
        </p:txBody>
      </p:sp>
      <p:sp>
        <p:nvSpPr>
          <p:cNvPr id="12" name="Plassholder for tekst 12"/>
          <p:cNvSpPr>
            <a:spLocks noGrp="1"/>
          </p:cNvSpPr>
          <p:nvPr>
            <p:ph type="body" sz="quarter" idx="15" hasCustomPrompt="1"/>
          </p:nvPr>
        </p:nvSpPr>
        <p:spPr>
          <a:xfrm>
            <a:off x="6462264" y="12214944"/>
            <a:ext cx="6767125" cy="400110"/>
          </a:xfrm>
        </p:spPr>
        <p:txBody>
          <a:bodyPr wrap="square" anchor="b">
            <a:spAutoFit/>
          </a:bodyPr>
          <a:lstStyle>
            <a:lvl1pPr marL="0" indent="0">
              <a:buNone/>
              <a:defRPr sz="2600" b="0">
                <a:solidFill>
                  <a:schemeClr val="dk2"/>
                </a:solidFill>
              </a:defRPr>
            </a:lvl1pPr>
          </a:lstStyle>
          <a:p>
            <a:pPr lvl="0"/>
            <a:r>
              <a:rPr lang="nb-NO" dirty="0"/>
              <a:t>Office</a:t>
            </a:r>
            <a:endParaRPr lang="en-GB" dirty="0"/>
          </a:p>
        </p:txBody>
      </p:sp>
      <p:sp>
        <p:nvSpPr>
          <p:cNvPr id="15" name="Plassholder for tekst 12"/>
          <p:cNvSpPr>
            <a:spLocks noGrp="1"/>
          </p:cNvSpPr>
          <p:nvPr>
            <p:ph type="body" sz="quarter" idx="16" hasCustomPrompt="1"/>
          </p:nvPr>
        </p:nvSpPr>
        <p:spPr>
          <a:xfrm>
            <a:off x="6462265" y="12774387"/>
            <a:ext cx="6767125" cy="400110"/>
          </a:xfrm>
        </p:spPr>
        <p:txBody>
          <a:bodyPr wrap="square" anchor="b">
            <a:spAutoFit/>
          </a:bodyPr>
          <a:lstStyle>
            <a:lvl1pPr marL="0" indent="0">
              <a:buNone/>
              <a:defRPr sz="2600" b="0">
                <a:solidFill>
                  <a:schemeClr val="dk2"/>
                </a:solidFill>
              </a:defRPr>
            </a:lvl1pPr>
          </a:lstStyle>
          <a:p>
            <a:pPr lvl="0"/>
            <a:r>
              <a:rPr lang="nb-NO" dirty="0"/>
              <a:t>Company</a:t>
            </a:r>
            <a:endParaRPr lang="en-GB" dirty="0"/>
          </a:p>
        </p:txBody>
      </p:sp>
      <p:pic>
        <p:nvPicPr>
          <p:cNvPr id="13" name="Obraz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0902629" y="552090"/>
            <a:ext cx="2823997" cy="1558448"/>
          </a:xfrm>
          <a:prstGeom prst="rect">
            <a:avLst/>
          </a:prstGeom>
        </p:spPr>
      </p:pic>
      <p:cxnSp>
        <p:nvCxnSpPr>
          <p:cNvPr id="14" name="Łącznik prosty 13"/>
          <p:cNvCxnSpPr/>
          <p:nvPr userDrawn="1"/>
        </p:nvCxnSpPr>
        <p:spPr>
          <a:xfrm>
            <a:off x="0" y="11903242"/>
            <a:ext cx="24380825" cy="0"/>
          </a:xfrm>
          <a:prstGeom prst="line">
            <a:avLst/>
          </a:prstGeom>
          <a:ln>
            <a:solidFill>
              <a:schemeClr val="tx2"/>
            </a:solidFill>
          </a:ln>
        </p:spPr>
        <p:style>
          <a:lnRef idx="1">
            <a:schemeClr val="dk1"/>
          </a:lnRef>
          <a:fillRef idx="0">
            <a:schemeClr val="dk1"/>
          </a:fillRef>
          <a:effectRef idx="0">
            <a:schemeClr val="dk1"/>
          </a:effectRef>
          <a:fontRef idx="minor">
            <a:schemeClr val="tx1"/>
          </a:fontRef>
        </p:style>
      </p:cxnSp>
      <p:pic>
        <p:nvPicPr>
          <p:cNvPr id="4" name="Obraz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4371" y="652304"/>
            <a:ext cx="3295100" cy="1285704"/>
          </a:xfrm>
          <a:prstGeom prst="rect">
            <a:avLst/>
          </a:prstGeom>
        </p:spPr>
      </p:pic>
    </p:spTree>
    <p:extLst>
      <p:ext uri="{BB962C8B-B14F-4D97-AF65-F5344CB8AC3E}">
        <p14:creationId xmlns:p14="http://schemas.microsoft.com/office/powerpoint/2010/main" val="1846559389"/>
      </p:ext>
    </p:extLst>
  </p:cSld>
  <p:clrMapOvr>
    <a:masterClrMapping/>
  </p:clrMapOvr>
  <p:extLst>
    <p:ext uri="{DCECCB84-F9BA-43D5-87BE-67443E8EF086}">
      <p15:sldGuideLst xmlns:p15="http://schemas.microsoft.com/office/powerpoint/2012/main">
        <p15:guide id="1" orient="horz" pos="419" userDrawn="1">
          <p15:clr>
            <a:srgbClr val="FBAE40"/>
          </p15:clr>
        </p15:guide>
        <p15:guide id="2" pos="7679"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nd diagram">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a:t>Click to add text</a:t>
            </a:r>
          </a:p>
          <a:p>
            <a:pPr lvl="1"/>
            <a:r>
              <a:rPr lang="nb-NO" dirty="0"/>
              <a:t>Second level</a:t>
            </a:r>
          </a:p>
          <a:p>
            <a:pPr lvl="2"/>
            <a:r>
              <a:rPr lang="nb-NO" dirty="0"/>
              <a:t>Third level</a:t>
            </a:r>
          </a:p>
          <a:p>
            <a:pPr lvl="3"/>
            <a:r>
              <a:rPr lang="nb-NO" dirty="0"/>
              <a:t>Fourth level</a:t>
            </a:r>
          </a:p>
          <a:p>
            <a:pPr lvl="4"/>
            <a:r>
              <a:rPr lang="nb-NO" dirty="0"/>
              <a:t>Fifth level</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chemeClr val="accent1"/>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pic>
        <p:nvPicPr>
          <p:cNvPr id="5" name="Obraz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128189" y="756125"/>
            <a:ext cx="2330693" cy="1286214"/>
          </a:xfrm>
          <a:prstGeom prst="rect">
            <a:avLst/>
          </a:prstGeom>
        </p:spPr>
      </p:pic>
    </p:spTree>
    <p:extLst>
      <p:ext uri="{BB962C8B-B14F-4D97-AF65-F5344CB8AC3E}">
        <p14:creationId xmlns:p14="http://schemas.microsoft.com/office/powerpoint/2010/main" val="3108680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nd diagram red">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a:t>Click to add text</a:t>
            </a:r>
          </a:p>
          <a:p>
            <a:pPr lvl="1"/>
            <a:r>
              <a:rPr lang="nb-NO" dirty="0"/>
              <a:t>Second level</a:t>
            </a:r>
          </a:p>
          <a:p>
            <a:pPr lvl="2"/>
            <a:r>
              <a:rPr lang="nb-NO" dirty="0"/>
              <a:t>Third level</a:t>
            </a:r>
          </a:p>
          <a:p>
            <a:pPr lvl="3"/>
            <a:r>
              <a:rPr lang="nb-NO" dirty="0"/>
              <a:t>Fourth level</a:t>
            </a:r>
          </a:p>
          <a:p>
            <a:pPr lvl="4"/>
            <a:r>
              <a:rPr lang="nb-NO" dirty="0"/>
              <a:t>Fifth level</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chemeClr val="accent2"/>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pic>
        <p:nvPicPr>
          <p:cNvPr id="7" name="Obraz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128189" y="756125"/>
            <a:ext cx="2330693" cy="1286214"/>
          </a:xfrm>
          <a:prstGeom prst="rect">
            <a:avLst/>
          </a:prstGeom>
        </p:spPr>
      </p:pic>
    </p:spTree>
    <p:extLst>
      <p:ext uri="{BB962C8B-B14F-4D97-AF65-F5344CB8AC3E}">
        <p14:creationId xmlns:p14="http://schemas.microsoft.com/office/powerpoint/2010/main" val="1922626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nd table">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a:t>Click to add text</a:t>
            </a:r>
          </a:p>
          <a:p>
            <a:pPr lvl="1"/>
            <a:r>
              <a:rPr lang="nb-NO" dirty="0"/>
              <a:t>Second level</a:t>
            </a:r>
          </a:p>
          <a:p>
            <a:pPr lvl="2"/>
            <a:r>
              <a:rPr lang="nb-NO" dirty="0"/>
              <a:t>Third level</a:t>
            </a:r>
          </a:p>
          <a:p>
            <a:pPr lvl="3"/>
            <a:r>
              <a:rPr lang="nb-NO" dirty="0"/>
              <a:t>Fourth level</a:t>
            </a:r>
          </a:p>
          <a:p>
            <a:pPr lvl="4"/>
            <a:r>
              <a:rPr lang="nb-NO" dirty="0"/>
              <a:t>Fifth level</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chemeClr val="accent1"/>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pic>
        <p:nvPicPr>
          <p:cNvPr id="6" name="Obraz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128189" y="756125"/>
            <a:ext cx="2330693" cy="1286214"/>
          </a:xfrm>
          <a:prstGeom prst="rect">
            <a:avLst/>
          </a:prstGeom>
        </p:spPr>
      </p:pic>
    </p:spTree>
    <p:extLst>
      <p:ext uri="{BB962C8B-B14F-4D97-AF65-F5344CB8AC3E}">
        <p14:creationId xmlns:p14="http://schemas.microsoft.com/office/powerpoint/2010/main" val="736584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and table red">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a:t>Click to add text</a:t>
            </a:r>
          </a:p>
          <a:p>
            <a:pPr lvl="1"/>
            <a:r>
              <a:rPr lang="nb-NO" dirty="0"/>
              <a:t>Second level</a:t>
            </a:r>
          </a:p>
          <a:p>
            <a:pPr lvl="2"/>
            <a:r>
              <a:rPr lang="nb-NO" dirty="0"/>
              <a:t>Third level</a:t>
            </a:r>
          </a:p>
          <a:p>
            <a:pPr lvl="3"/>
            <a:r>
              <a:rPr lang="nb-NO" dirty="0"/>
              <a:t>Fourth level</a:t>
            </a:r>
          </a:p>
          <a:p>
            <a:pPr lvl="4"/>
            <a:r>
              <a:rPr lang="nb-NO" dirty="0"/>
              <a:t>Fifth level</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chemeClr val="accent2"/>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pic>
        <p:nvPicPr>
          <p:cNvPr id="6" name="Obraz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128189" y="756125"/>
            <a:ext cx="2330693" cy="1286214"/>
          </a:xfrm>
          <a:prstGeom prst="rect">
            <a:avLst/>
          </a:prstGeom>
        </p:spPr>
      </p:pic>
    </p:spTree>
    <p:extLst>
      <p:ext uri="{BB962C8B-B14F-4D97-AF65-F5344CB8AC3E}">
        <p14:creationId xmlns:p14="http://schemas.microsoft.com/office/powerpoint/2010/main" val="4919453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Large text red">
    <p:bg>
      <p:bgPr>
        <a:solidFill>
          <a:schemeClr val="accent2"/>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 name="Freeform 9"/>
          <p:cNvSpPr>
            <a:spLocks/>
          </p:cNvSpPr>
          <p:nvPr userDrawn="1"/>
        </p:nvSpPr>
        <p:spPr bwMode="auto">
          <a:xfrm>
            <a:off x="2609850" y="12903932"/>
            <a:ext cx="155575" cy="161925"/>
          </a:xfrm>
          <a:custGeom>
            <a:avLst/>
            <a:gdLst>
              <a:gd name="T0" fmla="*/ 98 w 98"/>
              <a:gd name="T1" fmla="*/ 102 h 102"/>
              <a:gd name="T2" fmla="*/ 0 w 98"/>
              <a:gd name="T3" fmla="*/ 102 h 102"/>
              <a:gd name="T4" fmla="*/ 0 w 98"/>
              <a:gd name="T5" fmla="*/ 0 h 102"/>
              <a:gd name="T6" fmla="*/ 98 w 98"/>
              <a:gd name="T7" fmla="*/ 102 h 102"/>
            </a:gdLst>
            <a:ahLst/>
            <a:cxnLst>
              <a:cxn ang="0">
                <a:pos x="T0" y="T1"/>
              </a:cxn>
              <a:cxn ang="0">
                <a:pos x="T2" y="T3"/>
              </a:cxn>
              <a:cxn ang="0">
                <a:pos x="T4" y="T5"/>
              </a:cxn>
              <a:cxn ang="0">
                <a:pos x="T6" y="T7"/>
              </a:cxn>
            </a:cxnLst>
            <a:rect l="0" t="0" r="r" b="b"/>
            <a:pathLst>
              <a:path w="98" h="102">
                <a:moveTo>
                  <a:pt x="98" y="102"/>
                </a:moveTo>
                <a:lnTo>
                  <a:pt x="0" y="102"/>
                </a:lnTo>
                <a:lnTo>
                  <a:pt x="0" y="0"/>
                </a:lnTo>
                <a:lnTo>
                  <a:pt x="98"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 name="Rectangle 10"/>
          <p:cNvSpPr>
            <a:spLocks noChangeArrowheads="1"/>
          </p:cNvSpPr>
          <p:nvPr userDrawn="1"/>
        </p:nvSpPr>
        <p:spPr bwMode="auto">
          <a:xfrm>
            <a:off x="2455863" y="12903932"/>
            <a:ext cx="153988"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 name="Freeform 11"/>
          <p:cNvSpPr>
            <a:spLocks/>
          </p:cNvSpPr>
          <p:nvPr userDrawn="1"/>
        </p:nvSpPr>
        <p:spPr bwMode="auto">
          <a:xfrm>
            <a:off x="2765425" y="12746770"/>
            <a:ext cx="158750" cy="476250"/>
          </a:xfrm>
          <a:custGeom>
            <a:avLst/>
            <a:gdLst>
              <a:gd name="T0" fmla="*/ 0 w 100"/>
              <a:gd name="T1" fmla="*/ 0 h 300"/>
              <a:gd name="T2" fmla="*/ 0 w 100"/>
              <a:gd name="T3" fmla="*/ 201 h 300"/>
              <a:gd name="T4" fmla="*/ 100 w 100"/>
              <a:gd name="T5" fmla="*/ 300 h 300"/>
              <a:gd name="T6" fmla="*/ 100 w 100"/>
              <a:gd name="T7" fmla="*/ 0 h 300"/>
              <a:gd name="T8" fmla="*/ 0 w 100"/>
              <a:gd name="T9" fmla="*/ 0 h 300"/>
            </a:gdLst>
            <a:ahLst/>
            <a:cxnLst>
              <a:cxn ang="0">
                <a:pos x="T0" y="T1"/>
              </a:cxn>
              <a:cxn ang="0">
                <a:pos x="T2" y="T3"/>
              </a:cxn>
              <a:cxn ang="0">
                <a:pos x="T4" y="T5"/>
              </a:cxn>
              <a:cxn ang="0">
                <a:pos x="T6" y="T7"/>
              </a:cxn>
              <a:cxn ang="0">
                <a:pos x="T8" y="T9"/>
              </a:cxn>
            </a:cxnLst>
            <a:rect l="0" t="0" r="r" b="b"/>
            <a:pathLst>
              <a:path w="100" h="300">
                <a:moveTo>
                  <a:pt x="0" y="0"/>
                </a:moveTo>
                <a:lnTo>
                  <a:pt x="0" y="201"/>
                </a:lnTo>
                <a:lnTo>
                  <a:pt x="100" y="300"/>
                </a:lnTo>
                <a:lnTo>
                  <a:pt x="100"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924175" y="13065857"/>
            <a:ext cx="2144395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8" name="Obraz 1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0858847" y="417430"/>
            <a:ext cx="2646878" cy="1461634"/>
          </a:xfrm>
          <a:prstGeom prst="rect">
            <a:avLst/>
          </a:prstGeom>
        </p:spPr>
      </p:pic>
      <p:pic>
        <p:nvPicPr>
          <p:cNvPr id="19" name="Obraz 18"/>
          <p:cNvPicPr>
            <a:picLocks noChangeAspect="1"/>
          </p:cNvPicPr>
          <p:nvPr userDrawn="1"/>
        </p:nvPicPr>
        <p:blipFill>
          <a:blip r:embed="rId3">
            <a:extLst>
              <a:ext uri="{BEBA8EAE-BF5A-486C-A8C5-ECC9F3942E4B}">
                <a14:imgProps xmlns:a14="http://schemas.microsoft.com/office/drawing/2010/main">
                  <a14:imgLayer r:embed="rId4">
                    <a14:imgEffect>
                      <a14:sharpenSoften amount="100000"/>
                    </a14:imgEffect>
                    <a14:imgEffect>
                      <a14:colorTemperature colorTemp="11500"/>
                    </a14:imgEffect>
                    <a14:imgEffect>
                      <a14:brightnessContrast bright="100000" contrast="100000"/>
                    </a14:imgEffect>
                  </a14:imgLayer>
                </a14:imgProps>
              </a:ext>
              <a:ext uri="{28A0092B-C50C-407E-A947-70E740481C1C}">
                <a14:useLocalDpi xmlns:a14="http://schemas.microsoft.com/office/drawing/2010/main" val="0"/>
              </a:ext>
            </a:extLst>
          </a:blip>
          <a:stretch>
            <a:fillRect/>
          </a:stretch>
        </p:blipFill>
        <p:spPr>
          <a:xfrm>
            <a:off x="1104371" y="652304"/>
            <a:ext cx="3295100" cy="1285704"/>
          </a:xfrm>
          <a:prstGeom prst="rect">
            <a:avLst/>
          </a:prstGeom>
        </p:spPr>
      </p:pic>
    </p:spTree>
    <p:extLst>
      <p:ext uri="{BB962C8B-B14F-4D97-AF65-F5344CB8AC3E}">
        <p14:creationId xmlns:p14="http://schemas.microsoft.com/office/powerpoint/2010/main" val="28032043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Large text green">
    <p:bg>
      <p:bgPr>
        <a:solidFill>
          <a:schemeClr val="accent3"/>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 name="Freeform 9"/>
          <p:cNvSpPr>
            <a:spLocks/>
          </p:cNvSpPr>
          <p:nvPr userDrawn="1"/>
        </p:nvSpPr>
        <p:spPr bwMode="auto">
          <a:xfrm>
            <a:off x="2609850" y="12903932"/>
            <a:ext cx="155575" cy="161925"/>
          </a:xfrm>
          <a:custGeom>
            <a:avLst/>
            <a:gdLst>
              <a:gd name="T0" fmla="*/ 98 w 98"/>
              <a:gd name="T1" fmla="*/ 102 h 102"/>
              <a:gd name="T2" fmla="*/ 0 w 98"/>
              <a:gd name="T3" fmla="*/ 102 h 102"/>
              <a:gd name="T4" fmla="*/ 0 w 98"/>
              <a:gd name="T5" fmla="*/ 0 h 102"/>
              <a:gd name="T6" fmla="*/ 98 w 98"/>
              <a:gd name="T7" fmla="*/ 102 h 102"/>
            </a:gdLst>
            <a:ahLst/>
            <a:cxnLst>
              <a:cxn ang="0">
                <a:pos x="T0" y="T1"/>
              </a:cxn>
              <a:cxn ang="0">
                <a:pos x="T2" y="T3"/>
              </a:cxn>
              <a:cxn ang="0">
                <a:pos x="T4" y="T5"/>
              </a:cxn>
              <a:cxn ang="0">
                <a:pos x="T6" y="T7"/>
              </a:cxn>
            </a:cxnLst>
            <a:rect l="0" t="0" r="r" b="b"/>
            <a:pathLst>
              <a:path w="98" h="102">
                <a:moveTo>
                  <a:pt x="98" y="102"/>
                </a:moveTo>
                <a:lnTo>
                  <a:pt x="0" y="102"/>
                </a:lnTo>
                <a:lnTo>
                  <a:pt x="0" y="0"/>
                </a:lnTo>
                <a:lnTo>
                  <a:pt x="98"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 name="Rectangle 10"/>
          <p:cNvSpPr>
            <a:spLocks noChangeArrowheads="1"/>
          </p:cNvSpPr>
          <p:nvPr userDrawn="1"/>
        </p:nvSpPr>
        <p:spPr bwMode="auto">
          <a:xfrm>
            <a:off x="2455863" y="12903932"/>
            <a:ext cx="153988"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 name="Freeform 11"/>
          <p:cNvSpPr>
            <a:spLocks/>
          </p:cNvSpPr>
          <p:nvPr userDrawn="1"/>
        </p:nvSpPr>
        <p:spPr bwMode="auto">
          <a:xfrm>
            <a:off x="2765425" y="12746770"/>
            <a:ext cx="158750" cy="476250"/>
          </a:xfrm>
          <a:custGeom>
            <a:avLst/>
            <a:gdLst>
              <a:gd name="T0" fmla="*/ 0 w 100"/>
              <a:gd name="T1" fmla="*/ 0 h 300"/>
              <a:gd name="T2" fmla="*/ 0 w 100"/>
              <a:gd name="T3" fmla="*/ 201 h 300"/>
              <a:gd name="T4" fmla="*/ 100 w 100"/>
              <a:gd name="T5" fmla="*/ 300 h 300"/>
              <a:gd name="T6" fmla="*/ 100 w 100"/>
              <a:gd name="T7" fmla="*/ 0 h 300"/>
              <a:gd name="T8" fmla="*/ 0 w 100"/>
              <a:gd name="T9" fmla="*/ 0 h 300"/>
            </a:gdLst>
            <a:ahLst/>
            <a:cxnLst>
              <a:cxn ang="0">
                <a:pos x="T0" y="T1"/>
              </a:cxn>
              <a:cxn ang="0">
                <a:pos x="T2" y="T3"/>
              </a:cxn>
              <a:cxn ang="0">
                <a:pos x="T4" y="T5"/>
              </a:cxn>
              <a:cxn ang="0">
                <a:pos x="T6" y="T7"/>
              </a:cxn>
              <a:cxn ang="0">
                <a:pos x="T8" y="T9"/>
              </a:cxn>
            </a:cxnLst>
            <a:rect l="0" t="0" r="r" b="b"/>
            <a:pathLst>
              <a:path w="100" h="300">
                <a:moveTo>
                  <a:pt x="0" y="0"/>
                </a:moveTo>
                <a:lnTo>
                  <a:pt x="0" y="201"/>
                </a:lnTo>
                <a:lnTo>
                  <a:pt x="100" y="300"/>
                </a:lnTo>
                <a:lnTo>
                  <a:pt x="100"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924175" y="13065857"/>
            <a:ext cx="2144395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8" name="Obraz 1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0858847" y="417430"/>
            <a:ext cx="2646878" cy="1461634"/>
          </a:xfrm>
          <a:prstGeom prst="rect">
            <a:avLst/>
          </a:prstGeom>
        </p:spPr>
      </p:pic>
      <p:pic>
        <p:nvPicPr>
          <p:cNvPr id="19" name="Obraz 18"/>
          <p:cNvPicPr>
            <a:picLocks noChangeAspect="1"/>
          </p:cNvPicPr>
          <p:nvPr userDrawn="1"/>
        </p:nvPicPr>
        <p:blipFill>
          <a:blip r:embed="rId3">
            <a:extLst>
              <a:ext uri="{BEBA8EAE-BF5A-486C-A8C5-ECC9F3942E4B}">
                <a14:imgProps xmlns:a14="http://schemas.microsoft.com/office/drawing/2010/main">
                  <a14:imgLayer r:embed="rId4">
                    <a14:imgEffect>
                      <a14:sharpenSoften amount="100000"/>
                    </a14:imgEffect>
                    <a14:imgEffect>
                      <a14:colorTemperature colorTemp="11500"/>
                    </a14:imgEffect>
                    <a14:imgEffect>
                      <a14:brightnessContrast bright="100000" contrast="100000"/>
                    </a14:imgEffect>
                  </a14:imgLayer>
                </a14:imgProps>
              </a:ext>
              <a:ext uri="{28A0092B-C50C-407E-A947-70E740481C1C}">
                <a14:useLocalDpi xmlns:a14="http://schemas.microsoft.com/office/drawing/2010/main" val="0"/>
              </a:ext>
            </a:extLst>
          </a:blip>
          <a:stretch>
            <a:fillRect/>
          </a:stretch>
        </p:blipFill>
        <p:spPr>
          <a:xfrm>
            <a:off x="1104371" y="652304"/>
            <a:ext cx="3295100" cy="1285704"/>
          </a:xfrm>
          <a:prstGeom prst="rect">
            <a:avLst/>
          </a:prstGeom>
        </p:spPr>
      </p:pic>
    </p:spTree>
    <p:extLst>
      <p:ext uri="{BB962C8B-B14F-4D97-AF65-F5344CB8AC3E}">
        <p14:creationId xmlns:p14="http://schemas.microsoft.com/office/powerpoint/2010/main" val="1825927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arge text blue">
    <p:bg>
      <p:bgPr>
        <a:solidFill>
          <a:schemeClr val="accent1"/>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 name="Freeform 9"/>
          <p:cNvSpPr>
            <a:spLocks/>
          </p:cNvSpPr>
          <p:nvPr userDrawn="1"/>
        </p:nvSpPr>
        <p:spPr bwMode="auto">
          <a:xfrm>
            <a:off x="2609850" y="12903932"/>
            <a:ext cx="155575" cy="161925"/>
          </a:xfrm>
          <a:custGeom>
            <a:avLst/>
            <a:gdLst>
              <a:gd name="T0" fmla="*/ 98 w 98"/>
              <a:gd name="T1" fmla="*/ 102 h 102"/>
              <a:gd name="T2" fmla="*/ 0 w 98"/>
              <a:gd name="T3" fmla="*/ 102 h 102"/>
              <a:gd name="T4" fmla="*/ 0 w 98"/>
              <a:gd name="T5" fmla="*/ 0 h 102"/>
              <a:gd name="T6" fmla="*/ 98 w 98"/>
              <a:gd name="T7" fmla="*/ 102 h 102"/>
            </a:gdLst>
            <a:ahLst/>
            <a:cxnLst>
              <a:cxn ang="0">
                <a:pos x="T0" y="T1"/>
              </a:cxn>
              <a:cxn ang="0">
                <a:pos x="T2" y="T3"/>
              </a:cxn>
              <a:cxn ang="0">
                <a:pos x="T4" y="T5"/>
              </a:cxn>
              <a:cxn ang="0">
                <a:pos x="T6" y="T7"/>
              </a:cxn>
            </a:cxnLst>
            <a:rect l="0" t="0" r="r" b="b"/>
            <a:pathLst>
              <a:path w="98" h="102">
                <a:moveTo>
                  <a:pt x="98" y="102"/>
                </a:moveTo>
                <a:lnTo>
                  <a:pt x="0" y="102"/>
                </a:lnTo>
                <a:lnTo>
                  <a:pt x="0" y="0"/>
                </a:lnTo>
                <a:lnTo>
                  <a:pt x="98"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 name="Rectangle 10"/>
          <p:cNvSpPr>
            <a:spLocks noChangeArrowheads="1"/>
          </p:cNvSpPr>
          <p:nvPr userDrawn="1"/>
        </p:nvSpPr>
        <p:spPr bwMode="auto">
          <a:xfrm>
            <a:off x="2455863" y="12903932"/>
            <a:ext cx="153988"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 name="Freeform 11"/>
          <p:cNvSpPr>
            <a:spLocks/>
          </p:cNvSpPr>
          <p:nvPr userDrawn="1"/>
        </p:nvSpPr>
        <p:spPr bwMode="auto">
          <a:xfrm>
            <a:off x="2765425" y="12746770"/>
            <a:ext cx="158750" cy="476250"/>
          </a:xfrm>
          <a:custGeom>
            <a:avLst/>
            <a:gdLst>
              <a:gd name="T0" fmla="*/ 0 w 100"/>
              <a:gd name="T1" fmla="*/ 0 h 300"/>
              <a:gd name="T2" fmla="*/ 0 w 100"/>
              <a:gd name="T3" fmla="*/ 201 h 300"/>
              <a:gd name="T4" fmla="*/ 100 w 100"/>
              <a:gd name="T5" fmla="*/ 300 h 300"/>
              <a:gd name="T6" fmla="*/ 100 w 100"/>
              <a:gd name="T7" fmla="*/ 0 h 300"/>
              <a:gd name="T8" fmla="*/ 0 w 100"/>
              <a:gd name="T9" fmla="*/ 0 h 300"/>
            </a:gdLst>
            <a:ahLst/>
            <a:cxnLst>
              <a:cxn ang="0">
                <a:pos x="T0" y="T1"/>
              </a:cxn>
              <a:cxn ang="0">
                <a:pos x="T2" y="T3"/>
              </a:cxn>
              <a:cxn ang="0">
                <a:pos x="T4" y="T5"/>
              </a:cxn>
              <a:cxn ang="0">
                <a:pos x="T6" y="T7"/>
              </a:cxn>
              <a:cxn ang="0">
                <a:pos x="T8" y="T9"/>
              </a:cxn>
            </a:cxnLst>
            <a:rect l="0" t="0" r="r" b="b"/>
            <a:pathLst>
              <a:path w="100" h="300">
                <a:moveTo>
                  <a:pt x="0" y="0"/>
                </a:moveTo>
                <a:lnTo>
                  <a:pt x="0" y="201"/>
                </a:lnTo>
                <a:lnTo>
                  <a:pt x="100" y="300"/>
                </a:lnTo>
                <a:lnTo>
                  <a:pt x="100"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924175" y="13065857"/>
            <a:ext cx="2144395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8" name="Obraz 1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0858847" y="417430"/>
            <a:ext cx="2646878" cy="1461634"/>
          </a:xfrm>
          <a:prstGeom prst="rect">
            <a:avLst/>
          </a:prstGeom>
        </p:spPr>
      </p:pic>
      <p:pic>
        <p:nvPicPr>
          <p:cNvPr id="19" name="Obraz 18"/>
          <p:cNvPicPr>
            <a:picLocks noChangeAspect="1"/>
          </p:cNvPicPr>
          <p:nvPr userDrawn="1"/>
        </p:nvPicPr>
        <p:blipFill>
          <a:blip r:embed="rId3">
            <a:extLst>
              <a:ext uri="{BEBA8EAE-BF5A-486C-A8C5-ECC9F3942E4B}">
                <a14:imgProps xmlns:a14="http://schemas.microsoft.com/office/drawing/2010/main">
                  <a14:imgLayer r:embed="rId4">
                    <a14:imgEffect>
                      <a14:sharpenSoften amount="100000"/>
                    </a14:imgEffect>
                    <a14:imgEffect>
                      <a14:colorTemperature colorTemp="11500"/>
                    </a14:imgEffect>
                    <a14:imgEffect>
                      <a14:brightnessContrast bright="100000" contrast="100000"/>
                    </a14:imgEffect>
                  </a14:imgLayer>
                </a14:imgProps>
              </a:ext>
              <a:ext uri="{28A0092B-C50C-407E-A947-70E740481C1C}">
                <a14:useLocalDpi xmlns:a14="http://schemas.microsoft.com/office/drawing/2010/main" val="0"/>
              </a:ext>
            </a:extLst>
          </a:blip>
          <a:stretch>
            <a:fillRect/>
          </a:stretch>
        </p:blipFill>
        <p:spPr>
          <a:xfrm>
            <a:off x="1104371" y="652304"/>
            <a:ext cx="3295100" cy="1285704"/>
          </a:xfrm>
          <a:prstGeom prst="rect">
            <a:avLst/>
          </a:prstGeom>
        </p:spPr>
      </p:pic>
    </p:spTree>
    <p:extLst>
      <p:ext uri="{BB962C8B-B14F-4D97-AF65-F5344CB8AC3E}">
        <p14:creationId xmlns:p14="http://schemas.microsoft.com/office/powerpoint/2010/main" val="30234121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lvl1pPr>
          </a:lstStyle>
          <a:p>
            <a:r>
              <a:rPr lang="nb-NO" dirty="0" err="1"/>
              <a:t>Click</a:t>
            </a:r>
            <a:r>
              <a:rPr lang="nb-NO" dirty="0"/>
              <a:t> to </a:t>
            </a:r>
            <a:r>
              <a:rPr lang="nb-NO" dirty="0" err="1"/>
              <a:t>add</a:t>
            </a:r>
            <a:r>
              <a:rPr lang="nb-NO" dirty="0"/>
              <a:t> </a:t>
            </a:r>
            <a:r>
              <a:rPr lang="nb-NO" dirty="0" err="1"/>
              <a:t>title</a:t>
            </a:r>
            <a:endParaRPr lang="nb-NO" dirty="0"/>
          </a:p>
        </p:txBody>
      </p:sp>
      <p:pic>
        <p:nvPicPr>
          <p:cNvPr id="4" name="Obraz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128189" y="756125"/>
            <a:ext cx="2330693" cy="1286214"/>
          </a:xfrm>
          <a:prstGeom prst="rect">
            <a:avLst/>
          </a:prstGeom>
        </p:spPr>
      </p:pic>
    </p:spTree>
    <p:extLst>
      <p:ext uri="{BB962C8B-B14F-4D97-AF65-F5344CB8AC3E}">
        <p14:creationId xmlns:p14="http://schemas.microsoft.com/office/powerpoint/2010/main" val="24369152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acksi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3543261"/>
            <a:ext cx="18332511" cy="1231106"/>
          </a:xfrm>
        </p:spPr>
        <p:txBody>
          <a:bodyPr wrap="square" lIns="0" tIns="0" rIns="0" bIns="0" anchor="ctr">
            <a:spAutoFit/>
          </a:bodyPr>
          <a:lstStyle>
            <a:lvl1pPr algn="l">
              <a:defRPr sz="8000" b="1">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Plassholder for tekst 6"/>
          <p:cNvSpPr>
            <a:spLocks noGrp="1"/>
          </p:cNvSpPr>
          <p:nvPr>
            <p:ph type="body" sz="quarter" idx="10" hasCustomPrompt="1"/>
          </p:nvPr>
        </p:nvSpPr>
        <p:spPr>
          <a:xfrm>
            <a:off x="1260474" y="5161524"/>
            <a:ext cx="18332193" cy="2154238"/>
          </a:xfrm>
        </p:spPr>
        <p:txBody>
          <a:bodyPr/>
          <a:lstStyle>
            <a:lvl1pPr marL="0" indent="0">
              <a:buNone/>
              <a:defRPr b="1">
                <a:solidFill>
                  <a:schemeClr val="bg1"/>
                </a:solidFill>
              </a:defRPr>
            </a:lvl1pPr>
            <a:lvl2pPr marL="914263" indent="0">
              <a:buNone/>
              <a:defRPr b="1">
                <a:solidFill>
                  <a:schemeClr val="bg1"/>
                </a:solidFill>
              </a:defRPr>
            </a:lvl2pPr>
            <a:lvl3pPr marL="1828526" indent="0">
              <a:buNone/>
              <a:defRPr b="1">
                <a:solidFill>
                  <a:schemeClr val="bg1"/>
                </a:solidFill>
              </a:defRPr>
            </a:lvl3pPr>
            <a:lvl4pPr marL="2742789" indent="0">
              <a:buNone/>
              <a:defRPr b="1">
                <a:solidFill>
                  <a:schemeClr val="bg1"/>
                </a:solidFill>
              </a:defRPr>
            </a:lvl4pPr>
            <a:lvl5pPr marL="3657052" indent="0">
              <a:buNone/>
              <a:defRPr b="1">
                <a:solidFill>
                  <a:schemeClr val="bg1"/>
                </a:solidFill>
              </a:defRPr>
            </a:lvl5pPr>
          </a:lstStyle>
          <a:p>
            <a:pPr lvl="0"/>
            <a:r>
              <a:rPr lang="nb-NO" dirty="0" err="1"/>
              <a:t>Click</a:t>
            </a:r>
            <a:r>
              <a:rPr lang="nb-NO" dirty="0"/>
              <a:t> to </a:t>
            </a:r>
            <a:r>
              <a:rPr lang="nb-NO" dirty="0" err="1"/>
              <a:t>add</a:t>
            </a:r>
            <a:r>
              <a:rPr lang="nb-NO" dirty="0"/>
              <a:t> </a:t>
            </a:r>
            <a:r>
              <a:rPr lang="nb-NO" dirty="0" err="1"/>
              <a:t>text</a:t>
            </a:r>
            <a:endParaRPr lang="nb-NO" dirty="0"/>
          </a:p>
        </p:txBody>
      </p:sp>
      <p:pic>
        <p:nvPicPr>
          <p:cNvPr id="8" name="Obraz 7"/>
          <p:cNvPicPr>
            <a:picLocks noChangeAspect="1"/>
          </p:cNvPicPr>
          <p:nvPr userDrawn="1"/>
        </p:nvPicPr>
        <p:blipFill>
          <a:blip r:embed="rId3">
            <a:extLst>
              <a:ext uri="{BEBA8EAE-BF5A-486C-A8C5-ECC9F3942E4B}">
                <a14:imgProps xmlns:a14="http://schemas.microsoft.com/office/drawing/2010/main">
                  <a14:imgLayer r:embed="rId4">
                    <a14:imgEffect>
                      <a14:sharpenSoften amount="100000"/>
                    </a14:imgEffect>
                    <a14:imgEffect>
                      <a14:colorTemperature colorTemp="11500"/>
                    </a14:imgEffect>
                    <a14:imgEffect>
                      <a14:brightnessContrast bright="100000" contrast="100000"/>
                    </a14:imgEffect>
                  </a14:imgLayer>
                </a14:imgProps>
              </a:ext>
              <a:ext uri="{28A0092B-C50C-407E-A947-70E740481C1C}">
                <a14:useLocalDpi xmlns:a14="http://schemas.microsoft.com/office/drawing/2010/main" val="0"/>
              </a:ext>
            </a:extLst>
          </a:blip>
          <a:stretch>
            <a:fillRect/>
          </a:stretch>
        </p:blipFill>
        <p:spPr>
          <a:xfrm>
            <a:off x="1104371" y="652304"/>
            <a:ext cx="3295100" cy="1285704"/>
          </a:xfrm>
          <a:prstGeom prst="rect">
            <a:avLst/>
          </a:prstGeom>
        </p:spPr>
      </p:pic>
      <p:pic>
        <p:nvPicPr>
          <p:cNvPr id="11" name="Obraz 10"/>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0927859" y="417430"/>
            <a:ext cx="2646878" cy="1461634"/>
          </a:xfrm>
          <a:prstGeom prst="rect">
            <a:avLst/>
          </a:prstGeom>
        </p:spPr>
      </p:pic>
    </p:spTree>
    <p:extLst>
      <p:ext uri="{BB962C8B-B14F-4D97-AF65-F5344CB8AC3E}">
        <p14:creationId xmlns:p14="http://schemas.microsoft.com/office/powerpoint/2010/main" val="2468644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with photo background">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9" name="Prostokąt 8"/>
          <p:cNvSpPr/>
          <p:nvPr userDrawn="1"/>
        </p:nvSpPr>
        <p:spPr>
          <a:xfrm>
            <a:off x="0" y="11903242"/>
            <a:ext cx="24380825" cy="1811171"/>
          </a:xfrm>
          <a:prstGeom prst="rect">
            <a:avLst/>
          </a:prstGeom>
          <a:solidFill>
            <a:srgbClr val="626769">
              <a:alpha val="60000"/>
            </a:srgb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l-PL"/>
          </a:p>
        </p:txBody>
      </p:sp>
      <p:sp>
        <p:nvSpPr>
          <p:cNvPr id="10" name="Plassholder for dato 3"/>
          <p:cNvSpPr>
            <a:spLocks noGrp="1"/>
          </p:cNvSpPr>
          <p:nvPr>
            <p:ph type="dt" sz="half" idx="10"/>
          </p:nvPr>
        </p:nvSpPr>
        <p:spPr>
          <a:xfrm>
            <a:off x="19223478" y="12685738"/>
            <a:ext cx="3985698" cy="492443"/>
          </a:xfrm>
          <a:prstGeom prst="rect">
            <a:avLst/>
          </a:prstGeom>
        </p:spPr>
        <p:txBody>
          <a:bodyPr anchor="b">
            <a:spAutoFit/>
          </a:bodyPr>
          <a:lstStyle>
            <a:lvl1pPr algn="r">
              <a:defRPr sz="2600">
                <a:solidFill>
                  <a:schemeClr val="bg1"/>
                </a:solidFill>
              </a:defRPr>
            </a:lvl1pPr>
          </a:lstStyle>
          <a:p>
            <a:fld id="{35900153-C3D1-4B62-A437-E57CAB8AEB13}" type="datetime1">
              <a:rPr lang="nb-NO" smtClean="0"/>
              <a:pPr/>
              <a:t>06.12.2021</a:t>
            </a:fld>
            <a:endParaRPr lang="nb-NO" dirty="0"/>
          </a:p>
        </p:txBody>
      </p:sp>
      <p:sp>
        <p:nvSpPr>
          <p:cNvPr id="11" name="Plassholder for tekst 12"/>
          <p:cNvSpPr>
            <a:spLocks noGrp="1"/>
          </p:cNvSpPr>
          <p:nvPr>
            <p:ph type="body" sz="quarter" idx="13" hasCustomPrompt="1"/>
          </p:nvPr>
        </p:nvSpPr>
        <p:spPr>
          <a:xfrm>
            <a:off x="1260157" y="12214944"/>
            <a:ext cx="4220063" cy="400110"/>
          </a:xfrm>
        </p:spPr>
        <p:txBody>
          <a:bodyPr anchor="b">
            <a:spAutoFit/>
          </a:bodyPr>
          <a:lstStyle>
            <a:lvl1pPr marL="0" indent="0">
              <a:buNone/>
              <a:defRPr sz="2600" b="1">
                <a:solidFill>
                  <a:schemeClr val="bg1"/>
                </a:solidFill>
              </a:defRPr>
            </a:lvl1pPr>
          </a:lstStyle>
          <a:p>
            <a:pPr lvl="0"/>
            <a:r>
              <a:rPr lang="nb-NO" dirty="0" err="1"/>
              <a:t>Name</a:t>
            </a:r>
            <a:endParaRPr lang="en-GB" dirty="0"/>
          </a:p>
        </p:txBody>
      </p:sp>
      <p:sp>
        <p:nvSpPr>
          <p:cNvPr id="12" name="Plassholder for tekst 12"/>
          <p:cNvSpPr>
            <a:spLocks noGrp="1"/>
          </p:cNvSpPr>
          <p:nvPr>
            <p:ph type="body" sz="quarter" idx="14" hasCustomPrompt="1"/>
          </p:nvPr>
        </p:nvSpPr>
        <p:spPr>
          <a:xfrm>
            <a:off x="1260157" y="12769280"/>
            <a:ext cx="4220063" cy="400110"/>
          </a:xfrm>
        </p:spPr>
        <p:txBody>
          <a:bodyPr anchor="b">
            <a:spAutoFit/>
          </a:bodyPr>
          <a:lstStyle>
            <a:lvl1pPr marL="0" indent="0">
              <a:buNone/>
              <a:defRPr sz="2600" b="1">
                <a:solidFill>
                  <a:schemeClr val="bg1"/>
                </a:solidFill>
              </a:defRPr>
            </a:lvl1pPr>
          </a:lstStyle>
          <a:p>
            <a:pPr lvl="0"/>
            <a:r>
              <a:rPr lang="nb-NO" dirty="0" err="1"/>
              <a:t>Title</a:t>
            </a:r>
            <a:endParaRPr lang="en-GB" dirty="0"/>
          </a:p>
        </p:txBody>
      </p:sp>
      <p:sp>
        <p:nvSpPr>
          <p:cNvPr id="15" name="Plassholder for tekst 12"/>
          <p:cNvSpPr>
            <a:spLocks noGrp="1"/>
          </p:cNvSpPr>
          <p:nvPr>
            <p:ph type="body" sz="quarter" idx="15" hasCustomPrompt="1"/>
          </p:nvPr>
        </p:nvSpPr>
        <p:spPr>
          <a:xfrm>
            <a:off x="6444503" y="12208101"/>
            <a:ext cx="6767125" cy="400110"/>
          </a:xfrm>
        </p:spPr>
        <p:txBody>
          <a:bodyPr wrap="square" anchor="b">
            <a:spAutoFit/>
          </a:bodyPr>
          <a:lstStyle>
            <a:lvl1pPr marL="0" indent="0">
              <a:buNone/>
              <a:defRPr sz="2600" b="0">
                <a:solidFill>
                  <a:schemeClr val="bg1"/>
                </a:solidFill>
              </a:defRPr>
            </a:lvl1pPr>
          </a:lstStyle>
          <a:p>
            <a:pPr lvl="0"/>
            <a:r>
              <a:rPr lang="nb-NO" dirty="0"/>
              <a:t>Office</a:t>
            </a:r>
            <a:endParaRPr lang="en-GB" dirty="0"/>
          </a:p>
        </p:txBody>
      </p:sp>
      <p:sp>
        <p:nvSpPr>
          <p:cNvPr id="16" name="Plassholder for tekst 12"/>
          <p:cNvSpPr>
            <a:spLocks noGrp="1"/>
          </p:cNvSpPr>
          <p:nvPr>
            <p:ph type="body" sz="quarter" idx="16" hasCustomPrompt="1"/>
          </p:nvPr>
        </p:nvSpPr>
        <p:spPr>
          <a:xfrm>
            <a:off x="6444504" y="12767544"/>
            <a:ext cx="6767125" cy="400110"/>
          </a:xfrm>
        </p:spPr>
        <p:txBody>
          <a:bodyPr wrap="square" anchor="b">
            <a:spAutoFit/>
          </a:bodyPr>
          <a:lstStyle>
            <a:lvl1pPr marL="0" indent="0">
              <a:buNone/>
              <a:defRPr sz="2600" b="0">
                <a:solidFill>
                  <a:schemeClr val="bg1"/>
                </a:solidFill>
              </a:defRPr>
            </a:lvl1pPr>
          </a:lstStyle>
          <a:p>
            <a:pPr lvl="0"/>
            <a:r>
              <a:rPr lang="nb-NO" dirty="0"/>
              <a:t>Company</a:t>
            </a:r>
            <a:endParaRPr lang="en-GB" dirty="0"/>
          </a:p>
        </p:txBody>
      </p:sp>
      <p:cxnSp>
        <p:nvCxnSpPr>
          <p:cNvPr id="5" name="Łącznik prosty 4"/>
          <p:cNvCxnSpPr/>
          <p:nvPr userDrawn="1"/>
        </p:nvCxnSpPr>
        <p:spPr>
          <a:xfrm>
            <a:off x="0" y="11903242"/>
            <a:ext cx="24380825"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cxnSp>
        <p:nvCxnSpPr>
          <p:cNvPr id="7" name="Łącznik prosty 6"/>
          <p:cNvCxnSpPr/>
          <p:nvPr userDrawn="1"/>
        </p:nvCxnSpPr>
        <p:spPr>
          <a:xfrm>
            <a:off x="1387929" y="11903242"/>
            <a:ext cx="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14" name="Obraz 13"/>
          <p:cNvPicPr>
            <a:picLocks noChangeAspect="1"/>
          </p:cNvPicPr>
          <p:nvPr userDrawn="1"/>
        </p:nvPicPr>
        <p:blipFill>
          <a:blip r:embed="rId3">
            <a:extLst>
              <a:ext uri="{BEBA8EAE-BF5A-486C-A8C5-ECC9F3942E4B}">
                <a14:imgProps xmlns:a14="http://schemas.microsoft.com/office/drawing/2010/main">
                  <a14:imgLayer r:embed="rId4">
                    <a14:imgEffect>
                      <a14:sharpenSoften amount="100000"/>
                    </a14:imgEffect>
                    <a14:imgEffect>
                      <a14:colorTemperature colorTemp="11500"/>
                    </a14:imgEffect>
                    <a14:imgEffect>
                      <a14:brightnessContrast bright="100000" contrast="100000"/>
                    </a14:imgEffect>
                  </a14:imgLayer>
                </a14:imgProps>
              </a:ext>
              <a:ext uri="{28A0092B-C50C-407E-A947-70E740481C1C}">
                <a14:useLocalDpi xmlns:a14="http://schemas.microsoft.com/office/drawing/2010/main" val="0"/>
              </a:ext>
            </a:extLst>
          </a:blip>
          <a:stretch>
            <a:fillRect/>
          </a:stretch>
        </p:blipFill>
        <p:spPr>
          <a:xfrm>
            <a:off x="1104371" y="652304"/>
            <a:ext cx="3295100" cy="1285704"/>
          </a:xfrm>
          <a:prstGeom prst="rect">
            <a:avLst/>
          </a:prstGeom>
        </p:spPr>
      </p:pic>
      <p:pic>
        <p:nvPicPr>
          <p:cNvPr id="17" name="Obraz 16"/>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0927859" y="417430"/>
            <a:ext cx="2646878" cy="1461634"/>
          </a:xfrm>
          <a:prstGeom prst="rect">
            <a:avLst/>
          </a:prstGeom>
        </p:spPr>
      </p:pic>
    </p:spTree>
    <p:extLst>
      <p:ext uri="{BB962C8B-B14F-4D97-AF65-F5344CB8AC3E}">
        <p14:creationId xmlns:p14="http://schemas.microsoft.com/office/powerpoint/2010/main" val="2258077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a:t>Click to add text</a:t>
            </a:r>
          </a:p>
          <a:p>
            <a:pPr lvl="1"/>
            <a:r>
              <a:rPr lang="nb-NO" dirty="0"/>
              <a:t>Second level</a:t>
            </a:r>
          </a:p>
          <a:p>
            <a:pPr lvl="2"/>
            <a:r>
              <a:rPr lang="nb-NO" dirty="0"/>
              <a:t>Third level</a:t>
            </a:r>
          </a:p>
          <a:p>
            <a:pPr lvl="3"/>
            <a:r>
              <a:rPr lang="nb-NO" dirty="0"/>
              <a:t>Fourth level</a:t>
            </a:r>
          </a:p>
          <a:p>
            <a:pPr lvl="4"/>
            <a:r>
              <a:rPr lang="nb-NO" dirty="0"/>
              <a:t>Fifth level</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chemeClr val="accent1"/>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
        <p:nvSpPr>
          <p:cNvPr id="6" name="Line 14"/>
          <p:cNvSpPr>
            <a:spLocks noChangeShapeType="1"/>
          </p:cNvSpPr>
          <p:nvPr userDrawn="1"/>
        </p:nvSpPr>
        <p:spPr bwMode="auto">
          <a:xfrm>
            <a:off x="2924175" y="13065857"/>
            <a:ext cx="21443950"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pic>
        <p:nvPicPr>
          <p:cNvPr id="8" name="Obraz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128189" y="756125"/>
            <a:ext cx="2330693" cy="1286214"/>
          </a:xfrm>
          <a:prstGeom prst="rect">
            <a:avLst/>
          </a:prstGeom>
        </p:spPr>
      </p:pic>
    </p:spTree>
    <p:extLst>
      <p:ext uri="{BB962C8B-B14F-4D97-AF65-F5344CB8AC3E}">
        <p14:creationId xmlns:p14="http://schemas.microsoft.com/office/powerpoint/2010/main" val="1639579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re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chemeClr val="accent2"/>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a:t>Click to add text</a:t>
            </a:r>
          </a:p>
          <a:p>
            <a:pPr lvl="1"/>
            <a:r>
              <a:rPr lang="nb-NO" dirty="0"/>
              <a:t>Second level</a:t>
            </a:r>
          </a:p>
          <a:p>
            <a:pPr lvl="2"/>
            <a:r>
              <a:rPr lang="nb-NO" dirty="0"/>
              <a:t>Third level</a:t>
            </a:r>
          </a:p>
          <a:p>
            <a:pPr lvl="3"/>
            <a:r>
              <a:rPr lang="nb-NO" dirty="0"/>
              <a:t>Fourth level</a:t>
            </a:r>
          </a:p>
          <a:p>
            <a:pPr lvl="4"/>
            <a:r>
              <a:rPr lang="nb-NO" dirty="0"/>
              <a:t>Fifth level</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chemeClr val="accent2"/>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pic>
        <p:nvPicPr>
          <p:cNvPr id="7" name="Obraz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128189" y="756125"/>
            <a:ext cx="2330693" cy="1286214"/>
          </a:xfrm>
          <a:prstGeom prst="rect">
            <a:avLst/>
          </a:prstGeom>
        </p:spPr>
      </p:pic>
    </p:spTree>
    <p:extLst>
      <p:ext uri="{BB962C8B-B14F-4D97-AF65-F5344CB8AC3E}">
        <p14:creationId xmlns:p14="http://schemas.microsoft.com/office/powerpoint/2010/main" val="537428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text and photo">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002060"/>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a:t>Click to add text</a:t>
            </a:r>
          </a:p>
          <a:p>
            <a:pPr lvl="1"/>
            <a:r>
              <a:rPr lang="nb-NO" dirty="0"/>
              <a:t>Second level</a:t>
            </a:r>
          </a:p>
          <a:p>
            <a:pPr lvl="2"/>
            <a:r>
              <a:rPr lang="nb-NO" dirty="0"/>
              <a:t>Third level</a:t>
            </a:r>
          </a:p>
          <a:p>
            <a:pPr lvl="3"/>
            <a:r>
              <a:rPr lang="nb-NO" dirty="0"/>
              <a:t>Fourth level</a:t>
            </a:r>
          </a:p>
          <a:p>
            <a:pPr lvl="4"/>
            <a:r>
              <a:rPr lang="nb-NO" dirty="0"/>
              <a:t>Fifth level</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002060"/>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pic>
        <p:nvPicPr>
          <p:cNvPr id="12" name="Obraz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128189" y="756125"/>
            <a:ext cx="2330693" cy="1286214"/>
          </a:xfrm>
          <a:prstGeom prst="rect">
            <a:avLst/>
          </a:prstGeom>
        </p:spPr>
      </p:pic>
    </p:spTree>
    <p:extLst>
      <p:ext uri="{BB962C8B-B14F-4D97-AF65-F5344CB8AC3E}">
        <p14:creationId xmlns:p14="http://schemas.microsoft.com/office/powerpoint/2010/main" val="878700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text and photo red">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chemeClr val="accent2"/>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a:t>Click to add text</a:t>
            </a:r>
          </a:p>
          <a:p>
            <a:pPr lvl="1"/>
            <a:r>
              <a:rPr lang="nb-NO" dirty="0"/>
              <a:t>Second level</a:t>
            </a:r>
          </a:p>
          <a:p>
            <a:pPr lvl="2"/>
            <a:r>
              <a:rPr lang="nb-NO" dirty="0"/>
              <a:t>Third level</a:t>
            </a:r>
          </a:p>
          <a:p>
            <a:pPr lvl="3"/>
            <a:r>
              <a:rPr lang="nb-NO" dirty="0"/>
              <a:t>Fourth level</a:t>
            </a:r>
          </a:p>
          <a:p>
            <a:pPr lvl="4"/>
            <a:r>
              <a:rPr lang="nb-NO" dirty="0"/>
              <a:t>Fifth level</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chemeClr val="accent2"/>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pic>
        <p:nvPicPr>
          <p:cNvPr id="12" name="Obraz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128189" y="756125"/>
            <a:ext cx="2330693" cy="1286214"/>
          </a:xfrm>
          <a:prstGeom prst="rect">
            <a:avLst/>
          </a:prstGeom>
        </p:spPr>
      </p:pic>
    </p:spTree>
    <p:extLst>
      <p:ext uri="{BB962C8B-B14F-4D97-AF65-F5344CB8AC3E}">
        <p14:creationId xmlns:p14="http://schemas.microsoft.com/office/powerpoint/2010/main" val="1532741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nd photo">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a:t>Click to add text</a:t>
            </a:r>
          </a:p>
          <a:p>
            <a:pPr lvl="1"/>
            <a:r>
              <a:rPr lang="nb-NO" dirty="0"/>
              <a:t>Second level</a:t>
            </a:r>
          </a:p>
          <a:p>
            <a:pPr lvl="2"/>
            <a:r>
              <a:rPr lang="nb-NO" dirty="0"/>
              <a:t>Third level</a:t>
            </a:r>
          </a:p>
          <a:p>
            <a:pPr lvl="3"/>
            <a:r>
              <a:rPr lang="nb-NO" dirty="0"/>
              <a:t>Fourth level</a:t>
            </a:r>
          </a:p>
          <a:p>
            <a:pPr lvl="4"/>
            <a:r>
              <a:rPr lang="nb-NO" dirty="0"/>
              <a:t>Fifth level</a:t>
            </a:r>
          </a:p>
        </p:txBody>
      </p:sp>
      <p:sp>
        <p:nvSpPr>
          <p:cNvPr id="11" name="Plassholder for tekst 8"/>
          <p:cNvSpPr>
            <a:spLocks noGrp="1"/>
          </p:cNvSpPr>
          <p:nvPr>
            <p:ph type="body" sz="quarter" idx="12" hasCustomPrompt="1"/>
          </p:nvPr>
        </p:nvSpPr>
        <p:spPr>
          <a:xfrm>
            <a:off x="1259560" y="1168400"/>
            <a:ext cx="4010673" cy="461665"/>
          </a:xfrm>
        </p:spPr>
        <p:txBody>
          <a:bodyPr wrap="square">
            <a:spAutoFit/>
          </a:bodyPr>
          <a:lstStyle>
            <a:lvl1pPr marL="0" indent="0">
              <a:buNone/>
              <a:defRPr b="1">
                <a:solidFill>
                  <a:schemeClr val="accent1"/>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pic>
        <p:nvPicPr>
          <p:cNvPr id="9" name="Obraz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128189" y="756125"/>
            <a:ext cx="2330693" cy="1286214"/>
          </a:xfrm>
          <a:prstGeom prst="rect">
            <a:avLst/>
          </a:prstGeom>
        </p:spPr>
      </p:pic>
    </p:spTree>
    <p:extLst>
      <p:ext uri="{BB962C8B-B14F-4D97-AF65-F5344CB8AC3E}">
        <p14:creationId xmlns:p14="http://schemas.microsoft.com/office/powerpoint/2010/main" val="2227736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photo red">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p>
            <a:pPr lvl="0"/>
            <a:r>
              <a:rPr lang="nb-NO" dirty="0"/>
              <a:t>Click to add text</a:t>
            </a:r>
          </a:p>
          <a:p>
            <a:pPr lvl="1"/>
            <a:r>
              <a:rPr lang="nb-NO" dirty="0"/>
              <a:t>Second level</a:t>
            </a:r>
          </a:p>
          <a:p>
            <a:pPr lvl="2"/>
            <a:r>
              <a:rPr lang="nb-NO" dirty="0"/>
              <a:t>Third level</a:t>
            </a:r>
          </a:p>
          <a:p>
            <a:pPr lvl="3"/>
            <a:r>
              <a:rPr lang="nb-NO" dirty="0"/>
              <a:t>Fourth level</a:t>
            </a:r>
          </a:p>
          <a:p>
            <a:pPr lvl="4"/>
            <a:r>
              <a:rPr lang="nb-NO" dirty="0"/>
              <a:t>Fifth level</a:t>
            </a:r>
          </a:p>
        </p:txBody>
      </p:sp>
      <p:sp>
        <p:nvSpPr>
          <p:cNvPr id="11" name="Plassholder for tekst 8"/>
          <p:cNvSpPr>
            <a:spLocks noGrp="1"/>
          </p:cNvSpPr>
          <p:nvPr>
            <p:ph type="body" sz="quarter" idx="12" hasCustomPrompt="1"/>
          </p:nvPr>
        </p:nvSpPr>
        <p:spPr>
          <a:xfrm>
            <a:off x="1259560" y="1168400"/>
            <a:ext cx="4010673" cy="461665"/>
          </a:xfrm>
        </p:spPr>
        <p:txBody>
          <a:bodyPr wrap="square">
            <a:spAutoFit/>
          </a:bodyPr>
          <a:lstStyle>
            <a:lvl1pPr marL="0" indent="0">
              <a:buNone/>
              <a:defRPr b="1">
                <a:solidFill>
                  <a:schemeClr val="accent2"/>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pic>
        <p:nvPicPr>
          <p:cNvPr id="9" name="Obraz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128189" y="756125"/>
            <a:ext cx="2330693" cy="1286214"/>
          </a:xfrm>
          <a:prstGeom prst="rect">
            <a:avLst/>
          </a:prstGeom>
        </p:spPr>
      </p:pic>
    </p:spTree>
    <p:extLst>
      <p:ext uri="{BB962C8B-B14F-4D97-AF65-F5344CB8AC3E}">
        <p14:creationId xmlns:p14="http://schemas.microsoft.com/office/powerpoint/2010/main" val="2744334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Large photo">
    <p:bg>
      <p:bgPr>
        <a:blipFill>
          <a:blip r:embed="rId2"/>
          <a:stretch>
            <a:fillRect/>
          </a:stretch>
        </a:blipFill>
        <a:effectLst/>
      </p:bgPr>
    </p:bg>
    <p:spTree>
      <p:nvGrpSpPr>
        <p:cNvPr id="1" name=""/>
        <p:cNvGrpSpPr/>
        <p:nvPr/>
      </p:nvGrpSpPr>
      <p:grpSpPr>
        <a:xfrm>
          <a:off x="0" y="0"/>
          <a:ext cx="0" cy="0"/>
          <a:chOff x="0" y="0"/>
          <a:chExt cx="0" cy="0"/>
        </a:xfrm>
      </p:grpSpPr>
      <p:pic>
        <p:nvPicPr>
          <p:cNvPr id="14" name="Obraz 13"/>
          <p:cNvPicPr>
            <a:picLocks noChangeAspect="1"/>
          </p:cNvPicPr>
          <p:nvPr userDrawn="1"/>
        </p:nvPicPr>
        <p:blipFill>
          <a:blip r:embed="rId3">
            <a:extLst>
              <a:ext uri="{BEBA8EAE-BF5A-486C-A8C5-ECC9F3942E4B}">
                <a14:imgProps xmlns:a14="http://schemas.microsoft.com/office/drawing/2010/main">
                  <a14:imgLayer r:embed="rId4">
                    <a14:imgEffect>
                      <a14:sharpenSoften amount="100000"/>
                    </a14:imgEffect>
                    <a14:imgEffect>
                      <a14:colorTemperature colorTemp="11500"/>
                    </a14:imgEffect>
                    <a14:imgEffect>
                      <a14:brightnessContrast bright="100000" contrast="100000"/>
                    </a14:imgEffect>
                  </a14:imgLayer>
                </a14:imgProps>
              </a:ext>
              <a:ext uri="{28A0092B-C50C-407E-A947-70E740481C1C}">
                <a14:useLocalDpi xmlns:a14="http://schemas.microsoft.com/office/drawing/2010/main" val="0"/>
              </a:ext>
            </a:extLst>
          </a:blip>
          <a:stretch>
            <a:fillRect/>
          </a:stretch>
        </p:blipFill>
        <p:spPr>
          <a:xfrm>
            <a:off x="1104371" y="652304"/>
            <a:ext cx="3295100" cy="1285704"/>
          </a:xfrm>
          <a:prstGeom prst="rect">
            <a:avLst/>
          </a:prstGeom>
        </p:spPr>
      </p:pic>
      <p:pic>
        <p:nvPicPr>
          <p:cNvPr id="15" name="Obraz 14"/>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0927859" y="417430"/>
            <a:ext cx="2646878" cy="1461634"/>
          </a:xfrm>
          <a:prstGeom prst="rect">
            <a:avLst/>
          </a:prstGeom>
        </p:spPr>
      </p:pic>
    </p:spTree>
    <p:extLst>
      <p:ext uri="{BB962C8B-B14F-4D97-AF65-F5344CB8AC3E}">
        <p14:creationId xmlns:p14="http://schemas.microsoft.com/office/powerpoint/2010/main" val="3211133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1260386" y="1097394"/>
            <a:ext cx="21861705" cy="1077218"/>
          </a:xfrm>
          <a:prstGeom prst="rect">
            <a:avLst/>
          </a:prstGeom>
        </p:spPr>
        <p:txBody>
          <a:bodyPr vert="horz" wrap="square" lIns="0" tIns="0" rIns="0" bIns="0" rtlCol="0" anchor="ctr">
            <a:spAutoFit/>
          </a:body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tekst 2"/>
          <p:cNvSpPr>
            <a:spLocks noGrp="1"/>
          </p:cNvSpPr>
          <p:nvPr>
            <p:ph type="body" idx="1"/>
          </p:nvPr>
        </p:nvSpPr>
        <p:spPr>
          <a:xfrm>
            <a:off x="1260386" y="2647950"/>
            <a:ext cx="21861705" cy="9631579"/>
          </a:xfrm>
          <a:prstGeom prst="rect">
            <a:avLst/>
          </a:prstGeom>
        </p:spPr>
        <p:txBody>
          <a:bodyPr vert="horz" lIns="0" tIns="0" rIns="0" bIns="0" rtlCol="0">
            <a:normAutofit/>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Second level</a:t>
            </a:r>
          </a:p>
          <a:p>
            <a:pPr lvl="2"/>
            <a:r>
              <a:rPr lang="nb-NO" dirty="0"/>
              <a:t>Third level</a:t>
            </a:r>
          </a:p>
          <a:p>
            <a:pPr lvl="3"/>
            <a:r>
              <a:rPr lang="nb-NO" dirty="0"/>
              <a:t>Fourth level</a:t>
            </a:r>
          </a:p>
          <a:p>
            <a:pPr lvl="4"/>
            <a:r>
              <a:rPr lang="nb-NO" dirty="0"/>
              <a:t>Fifth level</a:t>
            </a:r>
          </a:p>
        </p:txBody>
      </p:sp>
      <p:sp>
        <p:nvSpPr>
          <p:cNvPr id="29" name="Rectangle 5"/>
          <p:cNvSpPr>
            <a:spLocks noChangeArrowheads="1"/>
          </p:cNvSpPr>
          <p:nvPr userDrawn="1"/>
        </p:nvSpPr>
        <p:spPr bwMode="auto">
          <a:xfrm>
            <a:off x="1906588" y="12903932"/>
            <a:ext cx="155575" cy="161925"/>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0"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1" name="Rectangle 7"/>
          <p:cNvSpPr>
            <a:spLocks noChangeArrowheads="1"/>
          </p:cNvSpPr>
          <p:nvPr userDrawn="1"/>
        </p:nvSpPr>
        <p:spPr bwMode="auto">
          <a:xfrm>
            <a:off x="1277938" y="12903932"/>
            <a:ext cx="155575" cy="319088"/>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2"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3" name="Freeform 9"/>
          <p:cNvSpPr>
            <a:spLocks/>
          </p:cNvSpPr>
          <p:nvPr userDrawn="1"/>
        </p:nvSpPr>
        <p:spPr bwMode="auto">
          <a:xfrm>
            <a:off x="2609850" y="12903932"/>
            <a:ext cx="155575" cy="161925"/>
          </a:xfrm>
          <a:custGeom>
            <a:avLst/>
            <a:gdLst>
              <a:gd name="T0" fmla="*/ 98 w 98"/>
              <a:gd name="T1" fmla="*/ 102 h 102"/>
              <a:gd name="T2" fmla="*/ 0 w 98"/>
              <a:gd name="T3" fmla="*/ 102 h 102"/>
              <a:gd name="T4" fmla="*/ 0 w 98"/>
              <a:gd name="T5" fmla="*/ 0 h 102"/>
              <a:gd name="T6" fmla="*/ 98 w 98"/>
              <a:gd name="T7" fmla="*/ 102 h 102"/>
            </a:gdLst>
            <a:ahLst/>
            <a:cxnLst>
              <a:cxn ang="0">
                <a:pos x="T0" y="T1"/>
              </a:cxn>
              <a:cxn ang="0">
                <a:pos x="T2" y="T3"/>
              </a:cxn>
              <a:cxn ang="0">
                <a:pos x="T4" y="T5"/>
              </a:cxn>
              <a:cxn ang="0">
                <a:pos x="T6" y="T7"/>
              </a:cxn>
            </a:cxnLst>
            <a:rect l="0" t="0" r="r" b="b"/>
            <a:pathLst>
              <a:path w="98" h="102">
                <a:moveTo>
                  <a:pt x="98" y="102"/>
                </a:moveTo>
                <a:lnTo>
                  <a:pt x="0" y="102"/>
                </a:lnTo>
                <a:lnTo>
                  <a:pt x="0" y="0"/>
                </a:lnTo>
                <a:lnTo>
                  <a:pt x="98" y="102"/>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4" name="Rectangle 10"/>
          <p:cNvSpPr>
            <a:spLocks noChangeArrowheads="1"/>
          </p:cNvSpPr>
          <p:nvPr userDrawn="1"/>
        </p:nvSpPr>
        <p:spPr bwMode="auto">
          <a:xfrm>
            <a:off x="2455863" y="12903932"/>
            <a:ext cx="153988" cy="319088"/>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5" name="Freeform 11"/>
          <p:cNvSpPr>
            <a:spLocks/>
          </p:cNvSpPr>
          <p:nvPr userDrawn="1"/>
        </p:nvSpPr>
        <p:spPr bwMode="auto">
          <a:xfrm>
            <a:off x="2765425" y="12746770"/>
            <a:ext cx="158750" cy="476250"/>
          </a:xfrm>
          <a:custGeom>
            <a:avLst/>
            <a:gdLst>
              <a:gd name="T0" fmla="*/ 0 w 100"/>
              <a:gd name="T1" fmla="*/ 0 h 300"/>
              <a:gd name="T2" fmla="*/ 0 w 100"/>
              <a:gd name="T3" fmla="*/ 201 h 300"/>
              <a:gd name="T4" fmla="*/ 100 w 100"/>
              <a:gd name="T5" fmla="*/ 300 h 300"/>
              <a:gd name="T6" fmla="*/ 100 w 100"/>
              <a:gd name="T7" fmla="*/ 0 h 300"/>
              <a:gd name="T8" fmla="*/ 0 w 100"/>
              <a:gd name="T9" fmla="*/ 0 h 300"/>
            </a:gdLst>
            <a:ahLst/>
            <a:cxnLst>
              <a:cxn ang="0">
                <a:pos x="T0" y="T1"/>
              </a:cxn>
              <a:cxn ang="0">
                <a:pos x="T2" y="T3"/>
              </a:cxn>
              <a:cxn ang="0">
                <a:pos x="T4" y="T5"/>
              </a:cxn>
              <a:cxn ang="0">
                <a:pos x="T6" y="T7"/>
              </a:cxn>
              <a:cxn ang="0">
                <a:pos x="T8" y="T9"/>
              </a:cxn>
            </a:cxnLst>
            <a:rect l="0" t="0" r="r" b="b"/>
            <a:pathLst>
              <a:path w="100" h="300">
                <a:moveTo>
                  <a:pt x="0" y="0"/>
                </a:moveTo>
                <a:lnTo>
                  <a:pt x="0" y="201"/>
                </a:lnTo>
                <a:lnTo>
                  <a:pt x="100" y="300"/>
                </a:lnTo>
                <a:lnTo>
                  <a:pt x="100" y="0"/>
                </a:lnTo>
                <a:lnTo>
                  <a:pt x="0" y="0"/>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6" name="Rectangle 12"/>
          <p:cNvSpPr>
            <a:spLocks noChangeArrowheads="1"/>
          </p:cNvSpPr>
          <p:nvPr userDrawn="1"/>
        </p:nvSpPr>
        <p:spPr bwMode="auto">
          <a:xfrm>
            <a:off x="1747838" y="12589607"/>
            <a:ext cx="158750" cy="476250"/>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7" name="Line 13"/>
          <p:cNvSpPr>
            <a:spLocks noChangeShapeType="1"/>
          </p:cNvSpPr>
          <p:nvPr userDrawn="1"/>
        </p:nvSpPr>
        <p:spPr bwMode="auto">
          <a:xfrm>
            <a:off x="2062163" y="13065857"/>
            <a:ext cx="393700"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8" name="Line 14"/>
          <p:cNvSpPr>
            <a:spLocks noChangeShapeType="1"/>
          </p:cNvSpPr>
          <p:nvPr userDrawn="1"/>
        </p:nvSpPr>
        <p:spPr bwMode="auto">
          <a:xfrm>
            <a:off x="2924175" y="13065857"/>
            <a:ext cx="21443950"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39" name="Line 15"/>
          <p:cNvSpPr>
            <a:spLocks noChangeShapeType="1"/>
          </p:cNvSpPr>
          <p:nvPr userDrawn="1"/>
        </p:nvSpPr>
        <p:spPr bwMode="auto">
          <a:xfrm>
            <a:off x="6350" y="13065857"/>
            <a:ext cx="1271588"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5" name="Obraz 14"/>
          <p:cNvPicPr>
            <a:picLocks noChangeAspect="1"/>
          </p:cNvPicPr>
          <p:nvPr userDrawn="1"/>
        </p:nvPicPr>
        <p:blipFill>
          <a:blip r:embed="rId20">
            <a:extLst>
              <a:ext uri="{28A0092B-C50C-407E-A947-70E740481C1C}">
                <a14:useLocalDpi xmlns:a14="http://schemas.microsoft.com/office/drawing/2010/main" val="0"/>
              </a:ext>
            </a:extLst>
          </a:blip>
          <a:stretch>
            <a:fillRect/>
          </a:stretch>
        </p:blipFill>
        <p:spPr>
          <a:xfrm>
            <a:off x="21128189" y="756125"/>
            <a:ext cx="2330693" cy="1286214"/>
          </a:xfrm>
          <a:prstGeom prst="rect">
            <a:avLst/>
          </a:prstGeom>
        </p:spPr>
      </p:pic>
    </p:spTree>
    <p:extLst>
      <p:ext uri="{BB962C8B-B14F-4D97-AF65-F5344CB8AC3E}">
        <p14:creationId xmlns:p14="http://schemas.microsoft.com/office/powerpoint/2010/main" val="3812354849"/>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64" r:id="rId4"/>
    <p:sldLayoutId id="2147483657" r:id="rId5"/>
    <p:sldLayoutId id="2147483665" r:id="rId6"/>
    <p:sldLayoutId id="2147483658" r:id="rId7"/>
    <p:sldLayoutId id="2147483666" r:id="rId8"/>
    <p:sldLayoutId id="2147483659" r:id="rId9"/>
    <p:sldLayoutId id="2147483660" r:id="rId10"/>
    <p:sldLayoutId id="2147483667" r:id="rId11"/>
    <p:sldLayoutId id="2147483661" r:id="rId12"/>
    <p:sldLayoutId id="2147483668" r:id="rId13"/>
    <p:sldLayoutId id="2147483651" r:id="rId14"/>
    <p:sldLayoutId id="2147483669" r:id="rId15"/>
    <p:sldLayoutId id="2147483670" r:id="rId16"/>
    <p:sldLayoutId id="2147483654" r:id="rId17"/>
    <p:sldLayoutId id="2147483663" r:id="rId18"/>
  </p:sldLayoutIdLst>
  <p:hf sldNum="0" hdr="0" ftr="0"/>
  <p:txStyles>
    <p:titleStyle>
      <a:lvl1pPr algn="l" defTabSz="1828526" rtl="0" eaLnBrk="1" latinLnBrk="0" hangingPunct="1">
        <a:lnSpc>
          <a:spcPct val="100000"/>
        </a:lnSpc>
        <a:spcBef>
          <a:spcPct val="0"/>
        </a:spcBef>
        <a:buNone/>
        <a:defRPr sz="7000" b="1" kern="1200">
          <a:solidFill>
            <a:schemeClr val="bg2"/>
          </a:solidFill>
          <a:latin typeface="+mj-lt"/>
          <a:ea typeface="+mj-ea"/>
          <a:cs typeface="+mj-cs"/>
        </a:defRPr>
      </a:lvl1pPr>
    </p:titleStyle>
    <p:bodyStyle>
      <a:lvl1pPr marL="457131" indent="-457131" algn="l" defTabSz="1828526" rtl="0" eaLnBrk="1" latinLnBrk="0" hangingPunct="1">
        <a:lnSpc>
          <a:spcPct val="100000"/>
        </a:lnSpc>
        <a:spcBef>
          <a:spcPts val="2000"/>
        </a:spcBef>
        <a:buFont typeface="Arial" panose="020B0604020202020204" pitchFamily="34" charset="0"/>
        <a:buChar char="•"/>
        <a:defRPr sz="3000" kern="1200">
          <a:solidFill>
            <a:schemeClr val="dk2"/>
          </a:solidFill>
          <a:latin typeface="+mn-lt"/>
          <a:ea typeface="+mn-ea"/>
          <a:cs typeface="+mn-cs"/>
        </a:defRPr>
      </a:lvl1pPr>
      <a:lvl2pPr marL="1371394" indent="-457131" algn="l" defTabSz="1828526" rtl="0" eaLnBrk="1" latinLnBrk="0" hangingPunct="1">
        <a:lnSpc>
          <a:spcPct val="100000"/>
        </a:lnSpc>
        <a:spcBef>
          <a:spcPts val="1000"/>
        </a:spcBef>
        <a:buFont typeface="Arial" panose="020B0604020202020204" pitchFamily="34" charset="0"/>
        <a:buChar char="•"/>
        <a:defRPr sz="3000" kern="1200" baseline="0">
          <a:solidFill>
            <a:schemeClr val="dk2"/>
          </a:solidFill>
          <a:latin typeface="+mn-lt"/>
          <a:ea typeface="+mn-ea"/>
          <a:cs typeface="+mn-cs"/>
        </a:defRPr>
      </a:lvl2pPr>
      <a:lvl3pPr marL="2285657" indent="-457131" algn="l" defTabSz="1828526" rtl="0" eaLnBrk="1" latinLnBrk="0" hangingPunct="1">
        <a:lnSpc>
          <a:spcPct val="100000"/>
        </a:lnSpc>
        <a:spcBef>
          <a:spcPts val="1000"/>
        </a:spcBef>
        <a:buFont typeface="Arial" panose="020B0604020202020204" pitchFamily="34" charset="0"/>
        <a:buChar char="•"/>
        <a:defRPr sz="3000" kern="1200" baseline="0">
          <a:solidFill>
            <a:schemeClr val="dk2"/>
          </a:solidFill>
          <a:latin typeface="+mn-lt"/>
          <a:ea typeface="+mn-ea"/>
          <a:cs typeface="+mn-cs"/>
        </a:defRPr>
      </a:lvl3pPr>
      <a:lvl4pPr marL="3199920"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4pPr>
      <a:lvl5pPr marL="4114183"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5pPr>
      <a:lvl6pPr marL="5028446"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708"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971"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1234"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p:bodyStyle>
    <p:otherStyle>
      <a:defPPr>
        <a:defRPr lang="en-US"/>
      </a:defPPr>
      <a:lvl1pPr marL="0" algn="l" defTabSz="1828526" rtl="0" eaLnBrk="1" latinLnBrk="0" hangingPunct="1">
        <a:defRPr sz="3599" kern="1200">
          <a:solidFill>
            <a:schemeClr val="tx1"/>
          </a:solidFill>
          <a:latin typeface="+mn-lt"/>
          <a:ea typeface="+mn-ea"/>
          <a:cs typeface="+mn-cs"/>
        </a:defRPr>
      </a:lvl1pPr>
      <a:lvl2pPr marL="914263" algn="l" defTabSz="1828526" rtl="0" eaLnBrk="1" latinLnBrk="0" hangingPunct="1">
        <a:defRPr sz="3599" kern="1200">
          <a:solidFill>
            <a:schemeClr val="tx1"/>
          </a:solidFill>
          <a:latin typeface="+mn-lt"/>
          <a:ea typeface="+mn-ea"/>
          <a:cs typeface="+mn-cs"/>
        </a:defRPr>
      </a:lvl2pPr>
      <a:lvl3pPr marL="1828526" algn="l" defTabSz="1828526" rtl="0" eaLnBrk="1" latinLnBrk="0" hangingPunct="1">
        <a:defRPr sz="3599" kern="1200">
          <a:solidFill>
            <a:schemeClr val="tx1"/>
          </a:solidFill>
          <a:latin typeface="+mn-lt"/>
          <a:ea typeface="+mn-ea"/>
          <a:cs typeface="+mn-cs"/>
        </a:defRPr>
      </a:lvl3pPr>
      <a:lvl4pPr marL="2742789" algn="l" defTabSz="1828526" rtl="0" eaLnBrk="1" latinLnBrk="0" hangingPunct="1">
        <a:defRPr sz="3599" kern="1200">
          <a:solidFill>
            <a:schemeClr val="tx1"/>
          </a:solidFill>
          <a:latin typeface="+mn-lt"/>
          <a:ea typeface="+mn-ea"/>
          <a:cs typeface="+mn-cs"/>
        </a:defRPr>
      </a:lvl4pPr>
      <a:lvl5pPr marL="3657051" algn="l" defTabSz="1828526" rtl="0" eaLnBrk="1" latinLnBrk="0" hangingPunct="1">
        <a:defRPr sz="3599" kern="1200">
          <a:solidFill>
            <a:schemeClr val="tx1"/>
          </a:solidFill>
          <a:latin typeface="+mn-lt"/>
          <a:ea typeface="+mn-ea"/>
          <a:cs typeface="+mn-cs"/>
        </a:defRPr>
      </a:lvl5pPr>
      <a:lvl6pPr marL="4571314" algn="l" defTabSz="1828526" rtl="0" eaLnBrk="1" latinLnBrk="0" hangingPunct="1">
        <a:defRPr sz="3599" kern="1200">
          <a:solidFill>
            <a:schemeClr val="tx1"/>
          </a:solidFill>
          <a:latin typeface="+mn-lt"/>
          <a:ea typeface="+mn-ea"/>
          <a:cs typeface="+mn-cs"/>
        </a:defRPr>
      </a:lvl6pPr>
      <a:lvl7pPr marL="5485577" algn="l" defTabSz="1828526" rtl="0" eaLnBrk="1" latinLnBrk="0" hangingPunct="1">
        <a:defRPr sz="3599" kern="1200">
          <a:solidFill>
            <a:schemeClr val="tx1"/>
          </a:solidFill>
          <a:latin typeface="+mn-lt"/>
          <a:ea typeface="+mn-ea"/>
          <a:cs typeface="+mn-cs"/>
        </a:defRPr>
      </a:lvl7pPr>
      <a:lvl8pPr marL="6399840" algn="l" defTabSz="1828526" rtl="0" eaLnBrk="1" latinLnBrk="0" hangingPunct="1">
        <a:defRPr sz="3599" kern="1200">
          <a:solidFill>
            <a:schemeClr val="tx1"/>
          </a:solidFill>
          <a:latin typeface="+mn-lt"/>
          <a:ea typeface="+mn-ea"/>
          <a:cs typeface="+mn-cs"/>
        </a:defRPr>
      </a:lvl8pPr>
      <a:lvl9pPr marL="7314103" algn="l" defTabSz="1828526" rtl="0" eaLnBrk="1" latinLnBrk="0" hangingPunct="1">
        <a:defRPr sz="3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260157" y="3146266"/>
            <a:ext cx="18332511" cy="7879080"/>
          </a:xfrm>
        </p:spPr>
        <p:txBody>
          <a:bodyPr/>
          <a:lstStyle/>
          <a:p>
            <a:r>
              <a:rPr lang="pl-PL" dirty="0" err="1"/>
              <a:t>Towards</a:t>
            </a:r>
            <a:r>
              <a:rPr lang="pl-PL" dirty="0"/>
              <a:t> </a:t>
            </a:r>
            <a:r>
              <a:rPr lang="pl-PL" dirty="0" err="1"/>
              <a:t>Sustainable</a:t>
            </a:r>
            <a:r>
              <a:rPr lang="pl-PL" dirty="0"/>
              <a:t> Construction 2021</a:t>
            </a:r>
            <a:br>
              <a:rPr lang="pl-PL" dirty="0"/>
            </a:br>
            <a:br>
              <a:rPr lang="pl-PL" dirty="0"/>
            </a:br>
            <a:r>
              <a:rPr lang="pl-PL" dirty="0" err="1">
                <a:solidFill>
                  <a:schemeClr val="accent2"/>
                </a:solidFill>
              </a:rPr>
              <a:t>Matchmaking</a:t>
            </a:r>
            <a:r>
              <a:rPr lang="pl-PL" dirty="0">
                <a:solidFill>
                  <a:schemeClr val="accent2"/>
                </a:solidFill>
              </a:rPr>
              <a:t> </a:t>
            </a:r>
            <a:r>
              <a:rPr lang="pl-PL" dirty="0" err="1">
                <a:solidFill>
                  <a:schemeClr val="accent2"/>
                </a:solidFill>
              </a:rPr>
              <a:t>profiles</a:t>
            </a:r>
            <a:r>
              <a:rPr lang="pl-PL" dirty="0">
                <a:solidFill>
                  <a:schemeClr val="accent2"/>
                </a:solidFill>
              </a:rPr>
              <a:t> of </a:t>
            </a:r>
            <a:r>
              <a:rPr lang="pl-PL" dirty="0" err="1">
                <a:solidFill>
                  <a:schemeClr val="accent2"/>
                </a:solidFill>
              </a:rPr>
              <a:t>Polish</a:t>
            </a:r>
            <a:r>
              <a:rPr lang="pl-PL" dirty="0">
                <a:solidFill>
                  <a:schemeClr val="accent2"/>
                </a:solidFill>
              </a:rPr>
              <a:t> </a:t>
            </a:r>
            <a:r>
              <a:rPr lang="pl-PL" dirty="0" err="1">
                <a:solidFill>
                  <a:schemeClr val="accent2"/>
                </a:solidFill>
              </a:rPr>
              <a:t>attendees</a:t>
            </a:r>
            <a:br>
              <a:rPr lang="pl-PL" dirty="0"/>
            </a:br>
            <a:br>
              <a:rPr lang="pl-PL" sz="3200" dirty="0"/>
            </a:br>
            <a:endParaRPr lang="en-GB" dirty="0"/>
          </a:p>
        </p:txBody>
      </p:sp>
    </p:spTree>
    <p:extLst>
      <p:ext uri="{BB962C8B-B14F-4D97-AF65-F5344CB8AC3E}">
        <p14:creationId xmlns:p14="http://schemas.microsoft.com/office/powerpoint/2010/main" val="42656997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8525411"/>
          </a:xfrm>
        </p:spPr>
        <p:txBody>
          <a:bodyPr anchor="t"/>
          <a:lstStyle/>
          <a:p>
            <a:r>
              <a:rPr lang="pl-PL" b="0" dirty="0"/>
              <a:t>Company:</a:t>
            </a:r>
            <a:br>
              <a:rPr lang="pl-PL" b="0" dirty="0"/>
            </a:br>
            <a:r>
              <a:rPr lang="pl-PL" dirty="0"/>
              <a:t>CONPEKA</a:t>
            </a:r>
            <a:br>
              <a:rPr lang="pl-PL" dirty="0"/>
            </a:br>
            <a:br>
              <a:rPr lang="pl-PL" sz="4000" dirty="0"/>
            </a:br>
            <a:r>
              <a:rPr lang="pl-PL" b="0" dirty="0">
                <a:solidFill>
                  <a:schemeClr val="tx1"/>
                </a:solidFill>
              </a:rPr>
              <a:t>Profile:</a:t>
            </a:r>
            <a:br>
              <a:rPr lang="pl-PL" b="0" dirty="0">
                <a:solidFill>
                  <a:schemeClr val="tx1"/>
                </a:solidFill>
              </a:rPr>
            </a:br>
            <a:r>
              <a:rPr lang="pl-PL" sz="5400" dirty="0">
                <a:solidFill>
                  <a:schemeClr val="tx1"/>
                </a:solidFill>
              </a:rPr>
              <a:t>D</a:t>
            </a:r>
            <a:r>
              <a:rPr lang="en-GB" sz="5400" dirty="0" err="1">
                <a:solidFill>
                  <a:schemeClr val="tx1"/>
                </a:solidFill>
              </a:rPr>
              <a:t>esign</a:t>
            </a:r>
            <a:r>
              <a:rPr lang="en-GB" sz="5400" dirty="0">
                <a:solidFill>
                  <a:schemeClr val="tx1"/>
                </a:solidFill>
              </a:rPr>
              <a:t> company specialized in detailed projects for energy-efficient buildings, prefabricated in the wooden frame structure and CLT.</a:t>
            </a:r>
            <a:br>
              <a:rPr lang="pl-PL" dirty="0"/>
            </a:br>
            <a:br>
              <a:rPr lang="pl-PL" sz="3200" dirty="0"/>
            </a:br>
            <a:endParaRPr lang="en-GB" dirty="0"/>
          </a:p>
        </p:txBody>
      </p:sp>
    </p:spTree>
    <p:extLst>
      <p:ext uri="{BB962C8B-B14F-4D97-AF65-F5344CB8AC3E}">
        <p14:creationId xmlns:p14="http://schemas.microsoft.com/office/powerpoint/2010/main" val="2338102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10187404"/>
          </a:xfrm>
        </p:spPr>
        <p:txBody>
          <a:bodyPr anchor="t"/>
          <a:lstStyle/>
          <a:p>
            <a:r>
              <a:rPr lang="pl-PL" b="0" dirty="0"/>
              <a:t>Company:</a:t>
            </a:r>
            <a:br>
              <a:rPr lang="pl-PL" b="0" dirty="0"/>
            </a:br>
            <a:r>
              <a:rPr lang="pl-PL" dirty="0"/>
              <a:t>CTS CHEMISTRY</a:t>
            </a:r>
            <a:br>
              <a:rPr lang="pl-PL" dirty="0"/>
            </a:br>
            <a:br>
              <a:rPr lang="pl-PL" sz="4000" dirty="0"/>
            </a:br>
            <a:r>
              <a:rPr lang="pl-PL" b="0" dirty="0">
                <a:solidFill>
                  <a:schemeClr val="tx1"/>
                </a:solidFill>
              </a:rPr>
              <a:t>Profile:</a:t>
            </a:r>
            <a:br>
              <a:rPr lang="pl-PL" b="0" dirty="0">
                <a:solidFill>
                  <a:schemeClr val="tx1"/>
                </a:solidFill>
              </a:rPr>
            </a:br>
            <a:r>
              <a:rPr lang="en-GB" sz="5400" dirty="0">
                <a:solidFill>
                  <a:schemeClr val="tx1"/>
                </a:solidFill>
              </a:rPr>
              <a:t>European manufacturer of industrial chemicals that specialises in production of high-quality preparations in the following categories: anti-slip treatments, cleaners and impregnations. The company's products allow for safe cleaning and preservation of walls and floors made of any type of stone, ceramics or concrete.</a:t>
            </a:r>
            <a:br>
              <a:rPr lang="pl-PL" dirty="0"/>
            </a:br>
            <a:br>
              <a:rPr lang="pl-PL" sz="3200" dirty="0"/>
            </a:br>
            <a:endParaRPr lang="en-GB" dirty="0"/>
          </a:p>
        </p:txBody>
      </p:sp>
    </p:spTree>
    <p:extLst>
      <p:ext uri="{BB962C8B-B14F-4D97-AF65-F5344CB8AC3E}">
        <p14:creationId xmlns:p14="http://schemas.microsoft.com/office/powerpoint/2010/main" val="13728088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8525411"/>
          </a:xfrm>
        </p:spPr>
        <p:txBody>
          <a:bodyPr anchor="t"/>
          <a:lstStyle/>
          <a:p>
            <a:r>
              <a:rPr lang="pl-PL" b="0" dirty="0"/>
              <a:t>Company:</a:t>
            </a:r>
            <a:br>
              <a:rPr lang="pl-PL" b="0" dirty="0"/>
            </a:br>
            <a:r>
              <a:rPr lang="pl-PL" dirty="0"/>
              <a:t>DOMEK NA ROZTOCZU</a:t>
            </a:r>
            <a:br>
              <a:rPr lang="pl-PL" dirty="0"/>
            </a:br>
            <a:br>
              <a:rPr lang="pl-PL" sz="4000" dirty="0"/>
            </a:br>
            <a:r>
              <a:rPr lang="pl-PL" b="0" dirty="0">
                <a:solidFill>
                  <a:schemeClr val="tx1"/>
                </a:solidFill>
              </a:rPr>
              <a:t>Profile:</a:t>
            </a:r>
            <a:br>
              <a:rPr lang="pl-PL" b="0" dirty="0">
                <a:solidFill>
                  <a:schemeClr val="tx1"/>
                </a:solidFill>
              </a:rPr>
            </a:br>
            <a:r>
              <a:rPr lang="en-GB" sz="5400" dirty="0">
                <a:solidFill>
                  <a:schemeClr val="tx1"/>
                </a:solidFill>
              </a:rPr>
              <a:t>A complex of ecological holiday</a:t>
            </a:r>
            <a:r>
              <a:rPr lang="pl-PL" sz="5400" dirty="0">
                <a:solidFill>
                  <a:schemeClr val="tx1"/>
                </a:solidFill>
              </a:rPr>
              <a:t> </a:t>
            </a:r>
            <a:r>
              <a:rPr lang="en-GB" sz="5400" dirty="0">
                <a:solidFill>
                  <a:schemeClr val="tx1"/>
                </a:solidFill>
              </a:rPr>
              <a:t>houses</a:t>
            </a:r>
            <a:r>
              <a:rPr lang="pl-PL" sz="5400" dirty="0">
                <a:solidFill>
                  <a:schemeClr val="tx1"/>
                </a:solidFill>
              </a:rPr>
              <a:t> </a:t>
            </a:r>
            <a:r>
              <a:rPr lang="en-GB" sz="5400" dirty="0">
                <a:solidFill>
                  <a:schemeClr val="tx1"/>
                </a:solidFill>
              </a:rPr>
              <a:t>interested in new, environmentally friendly technologies for existing facilities and planned ones</a:t>
            </a:r>
            <a:r>
              <a:rPr lang="pl-PL" sz="5400" dirty="0">
                <a:solidFill>
                  <a:schemeClr val="tx1"/>
                </a:solidFill>
              </a:rPr>
              <a:t>.</a:t>
            </a:r>
            <a:br>
              <a:rPr lang="pl-PL" dirty="0"/>
            </a:br>
            <a:br>
              <a:rPr lang="pl-PL" sz="3200" dirty="0"/>
            </a:br>
            <a:endParaRPr lang="en-GB" dirty="0"/>
          </a:p>
        </p:txBody>
      </p:sp>
    </p:spTree>
    <p:extLst>
      <p:ext uri="{BB962C8B-B14F-4D97-AF65-F5344CB8AC3E}">
        <p14:creationId xmlns:p14="http://schemas.microsoft.com/office/powerpoint/2010/main" val="14791134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10125849"/>
          </a:xfrm>
        </p:spPr>
        <p:txBody>
          <a:bodyPr anchor="t"/>
          <a:lstStyle/>
          <a:p>
            <a:r>
              <a:rPr lang="pl-PL" b="0" dirty="0"/>
              <a:t>Company:</a:t>
            </a:r>
            <a:br>
              <a:rPr lang="pl-PL" b="0" dirty="0"/>
            </a:br>
            <a:r>
              <a:rPr lang="pl-PL" dirty="0"/>
              <a:t>ELGARD</a:t>
            </a:r>
            <a:br>
              <a:rPr lang="pl-PL" dirty="0"/>
            </a:br>
            <a:br>
              <a:rPr lang="pl-PL" sz="4000" dirty="0"/>
            </a:br>
            <a:r>
              <a:rPr lang="pl-PL" b="0" dirty="0">
                <a:solidFill>
                  <a:schemeClr val="tx1"/>
                </a:solidFill>
              </a:rPr>
              <a:t>Profile:</a:t>
            </a:r>
            <a:br>
              <a:rPr lang="pl-PL" b="0" dirty="0">
                <a:solidFill>
                  <a:schemeClr val="tx1"/>
                </a:solidFill>
              </a:rPr>
            </a:br>
            <a:r>
              <a:rPr lang="pl-PL" sz="5400" dirty="0" err="1">
                <a:solidFill>
                  <a:schemeClr val="tx1"/>
                </a:solidFill>
              </a:rPr>
              <a:t>Elgard</a:t>
            </a:r>
            <a:r>
              <a:rPr lang="pl-PL" sz="5400" dirty="0">
                <a:solidFill>
                  <a:schemeClr val="tx1"/>
                </a:solidFill>
              </a:rPr>
              <a:t> </a:t>
            </a:r>
            <a:r>
              <a:rPr lang="pl-PL" sz="5400" dirty="0" err="1">
                <a:solidFill>
                  <a:schemeClr val="tx1"/>
                </a:solidFill>
              </a:rPr>
              <a:t>is</a:t>
            </a:r>
            <a:r>
              <a:rPr lang="pl-PL" sz="5400" dirty="0">
                <a:solidFill>
                  <a:schemeClr val="tx1"/>
                </a:solidFill>
              </a:rPr>
              <a:t> </a:t>
            </a:r>
            <a:r>
              <a:rPr lang="pl-PL" sz="5400" dirty="0" err="1">
                <a:solidFill>
                  <a:schemeClr val="tx1"/>
                </a:solidFill>
              </a:rPr>
              <a:t>helping</a:t>
            </a:r>
            <a:r>
              <a:rPr lang="pl-PL" sz="5400" dirty="0">
                <a:solidFill>
                  <a:schemeClr val="tx1"/>
                </a:solidFill>
              </a:rPr>
              <a:t> </a:t>
            </a:r>
            <a:r>
              <a:rPr lang="pl-PL" sz="5400" dirty="0" err="1">
                <a:solidFill>
                  <a:schemeClr val="tx1"/>
                </a:solidFill>
              </a:rPr>
              <a:t>customers</a:t>
            </a:r>
            <a:r>
              <a:rPr lang="pl-PL" sz="5400" dirty="0">
                <a:solidFill>
                  <a:schemeClr val="tx1"/>
                </a:solidFill>
              </a:rPr>
              <a:t> in developing </a:t>
            </a:r>
            <a:r>
              <a:rPr lang="pl-PL" sz="5400" dirty="0" err="1">
                <a:solidFill>
                  <a:schemeClr val="tx1"/>
                </a:solidFill>
              </a:rPr>
              <a:t>their</a:t>
            </a:r>
            <a:r>
              <a:rPr lang="pl-PL" sz="5400" dirty="0">
                <a:solidFill>
                  <a:schemeClr val="tx1"/>
                </a:solidFill>
              </a:rPr>
              <a:t> business </a:t>
            </a:r>
            <a:r>
              <a:rPr lang="pl-PL" sz="5400" dirty="0" err="1">
                <a:solidFill>
                  <a:schemeClr val="tx1"/>
                </a:solidFill>
              </a:rPr>
              <a:t>potential</a:t>
            </a:r>
            <a:r>
              <a:rPr lang="pl-PL" sz="5400" dirty="0">
                <a:solidFill>
                  <a:schemeClr val="tx1"/>
                </a:solidFill>
              </a:rPr>
              <a:t> - </a:t>
            </a:r>
            <a:r>
              <a:rPr lang="pl-PL" sz="5400" dirty="0" err="1">
                <a:solidFill>
                  <a:schemeClr val="tx1"/>
                </a:solidFill>
              </a:rPr>
              <a:t>increasing</a:t>
            </a:r>
            <a:r>
              <a:rPr lang="pl-PL" sz="5400" dirty="0">
                <a:solidFill>
                  <a:schemeClr val="tx1"/>
                </a:solidFill>
              </a:rPr>
              <a:t> </a:t>
            </a:r>
            <a:r>
              <a:rPr lang="pl-PL" sz="5400" dirty="0" err="1">
                <a:solidFill>
                  <a:schemeClr val="tx1"/>
                </a:solidFill>
              </a:rPr>
              <a:t>production</a:t>
            </a:r>
            <a:r>
              <a:rPr lang="pl-PL" sz="5400" dirty="0">
                <a:solidFill>
                  <a:schemeClr val="tx1"/>
                </a:solidFill>
              </a:rPr>
              <a:t> </a:t>
            </a:r>
            <a:r>
              <a:rPr lang="pl-PL" sz="5400" dirty="0" err="1">
                <a:solidFill>
                  <a:schemeClr val="tx1"/>
                </a:solidFill>
              </a:rPr>
              <a:t>scale</a:t>
            </a:r>
            <a:r>
              <a:rPr lang="pl-PL" sz="5400" dirty="0">
                <a:solidFill>
                  <a:schemeClr val="tx1"/>
                </a:solidFill>
              </a:rPr>
              <a:t> and </a:t>
            </a:r>
            <a:r>
              <a:rPr lang="pl-PL" sz="5400" dirty="0" err="1">
                <a:solidFill>
                  <a:schemeClr val="tx1"/>
                </a:solidFill>
              </a:rPr>
              <a:t>reducing</a:t>
            </a:r>
            <a:r>
              <a:rPr lang="pl-PL" sz="5400" dirty="0">
                <a:solidFill>
                  <a:schemeClr val="tx1"/>
                </a:solidFill>
              </a:rPr>
              <a:t> the </a:t>
            </a:r>
            <a:r>
              <a:rPr lang="pl-PL" sz="5400" dirty="0" err="1">
                <a:solidFill>
                  <a:schemeClr val="tx1"/>
                </a:solidFill>
              </a:rPr>
              <a:t>costs</a:t>
            </a:r>
            <a:r>
              <a:rPr lang="pl-PL" sz="5400" dirty="0">
                <a:solidFill>
                  <a:schemeClr val="tx1"/>
                </a:solidFill>
              </a:rPr>
              <a:t> of </a:t>
            </a:r>
            <a:r>
              <a:rPr lang="pl-PL" sz="5400" dirty="0" err="1">
                <a:solidFill>
                  <a:schemeClr val="tx1"/>
                </a:solidFill>
              </a:rPr>
              <a:t>production</a:t>
            </a:r>
            <a:r>
              <a:rPr lang="pl-PL" sz="5400" dirty="0">
                <a:solidFill>
                  <a:schemeClr val="tx1"/>
                </a:solidFill>
              </a:rPr>
              <a:t> </a:t>
            </a:r>
            <a:r>
              <a:rPr lang="pl-PL" sz="5400" dirty="0" err="1">
                <a:solidFill>
                  <a:schemeClr val="tx1"/>
                </a:solidFill>
              </a:rPr>
              <a:t>process</a:t>
            </a:r>
            <a:r>
              <a:rPr lang="pl-PL" sz="5400" dirty="0">
                <a:solidFill>
                  <a:schemeClr val="tx1"/>
                </a:solidFill>
              </a:rPr>
              <a:t> management. </a:t>
            </a:r>
            <a:r>
              <a:rPr lang="pl-PL" sz="5400" dirty="0" err="1">
                <a:solidFill>
                  <a:schemeClr val="tx1"/>
                </a:solidFill>
              </a:rPr>
              <a:t>Our</a:t>
            </a:r>
            <a:r>
              <a:rPr lang="pl-PL" sz="5400" dirty="0">
                <a:solidFill>
                  <a:schemeClr val="tx1"/>
                </a:solidFill>
              </a:rPr>
              <a:t> </a:t>
            </a:r>
            <a:r>
              <a:rPr lang="pl-PL" sz="5400" dirty="0" err="1">
                <a:solidFill>
                  <a:schemeClr val="tx1"/>
                </a:solidFill>
              </a:rPr>
              <a:t>main</a:t>
            </a:r>
            <a:r>
              <a:rPr lang="pl-PL" sz="5400" dirty="0">
                <a:solidFill>
                  <a:schemeClr val="tx1"/>
                </a:solidFill>
              </a:rPr>
              <a:t> </a:t>
            </a:r>
            <a:r>
              <a:rPr lang="pl-PL" sz="5400" dirty="0" err="1">
                <a:solidFill>
                  <a:schemeClr val="tx1"/>
                </a:solidFill>
              </a:rPr>
              <a:t>areas</a:t>
            </a:r>
            <a:r>
              <a:rPr lang="pl-PL" sz="5400" dirty="0">
                <a:solidFill>
                  <a:schemeClr val="tx1"/>
                </a:solidFill>
              </a:rPr>
              <a:t> of </a:t>
            </a:r>
            <a:r>
              <a:rPr lang="pl-PL" sz="5400" dirty="0" err="1">
                <a:solidFill>
                  <a:schemeClr val="tx1"/>
                </a:solidFill>
              </a:rPr>
              <a:t>expertise</a:t>
            </a:r>
            <a:r>
              <a:rPr lang="pl-PL" sz="5400" dirty="0">
                <a:solidFill>
                  <a:schemeClr val="tx1"/>
                </a:solidFill>
              </a:rPr>
              <a:t> </a:t>
            </a:r>
            <a:r>
              <a:rPr lang="pl-PL" sz="5400" dirty="0" err="1">
                <a:solidFill>
                  <a:schemeClr val="tx1"/>
                </a:solidFill>
              </a:rPr>
              <a:t>include</a:t>
            </a:r>
            <a:r>
              <a:rPr lang="pl-PL" sz="5400" dirty="0">
                <a:solidFill>
                  <a:schemeClr val="tx1"/>
                </a:solidFill>
              </a:rPr>
              <a:t>: </a:t>
            </a:r>
            <a:r>
              <a:rPr lang="pl-PL" sz="5400" dirty="0" err="1">
                <a:solidFill>
                  <a:schemeClr val="tx1"/>
                </a:solidFill>
              </a:rPr>
              <a:t>implementation</a:t>
            </a:r>
            <a:r>
              <a:rPr lang="pl-PL" sz="5400" dirty="0">
                <a:solidFill>
                  <a:schemeClr val="tx1"/>
                </a:solidFill>
              </a:rPr>
              <a:t> of </a:t>
            </a:r>
            <a:r>
              <a:rPr lang="pl-PL" sz="5400" dirty="0" err="1">
                <a:solidFill>
                  <a:schemeClr val="tx1"/>
                </a:solidFill>
              </a:rPr>
              <a:t>specialized</a:t>
            </a:r>
            <a:r>
              <a:rPr lang="pl-PL" sz="5400" dirty="0">
                <a:solidFill>
                  <a:schemeClr val="tx1"/>
                </a:solidFill>
              </a:rPr>
              <a:t> IT </a:t>
            </a:r>
            <a:r>
              <a:rPr lang="pl-PL" sz="5400" dirty="0" err="1">
                <a:solidFill>
                  <a:schemeClr val="tx1"/>
                </a:solidFill>
              </a:rPr>
              <a:t>solutions</a:t>
            </a:r>
            <a:r>
              <a:rPr lang="pl-PL" sz="5400" dirty="0">
                <a:solidFill>
                  <a:schemeClr val="tx1"/>
                </a:solidFill>
              </a:rPr>
              <a:t> for business and </a:t>
            </a:r>
            <a:r>
              <a:rPr lang="pl-PL" sz="5400" dirty="0" err="1">
                <a:solidFill>
                  <a:schemeClr val="tx1"/>
                </a:solidFill>
              </a:rPr>
              <a:t>production</a:t>
            </a:r>
            <a:r>
              <a:rPr lang="pl-PL" sz="5400" dirty="0">
                <a:solidFill>
                  <a:schemeClr val="tx1"/>
                </a:solidFill>
              </a:rPr>
              <a:t>, </a:t>
            </a:r>
            <a:r>
              <a:rPr lang="pl-PL" sz="5400" dirty="0" err="1">
                <a:solidFill>
                  <a:schemeClr val="tx1"/>
                </a:solidFill>
              </a:rPr>
              <a:t>maintenance</a:t>
            </a:r>
            <a:r>
              <a:rPr lang="pl-PL" sz="5400" dirty="0">
                <a:solidFill>
                  <a:schemeClr val="tx1"/>
                </a:solidFill>
              </a:rPr>
              <a:t> of IT </a:t>
            </a:r>
            <a:r>
              <a:rPr lang="pl-PL" sz="5400" dirty="0" err="1">
                <a:solidFill>
                  <a:schemeClr val="tx1"/>
                </a:solidFill>
              </a:rPr>
              <a:t>infrastructure</a:t>
            </a:r>
            <a:r>
              <a:rPr lang="pl-PL" sz="5400" dirty="0">
                <a:solidFill>
                  <a:schemeClr val="tx1"/>
                </a:solidFill>
              </a:rPr>
              <a:t>, data </a:t>
            </a:r>
            <a:r>
              <a:rPr lang="pl-PL" sz="5400" dirty="0" err="1">
                <a:solidFill>
                  <a:schemeClr val="tx1"/>
                </a:solidFill>
              </a:rPr>
              <a:t>analytics</a:t>
            </a:r>
            <a:r>
              <a:rPr lang="pl-PL" sz="5400" dirty="0">
                <a:solidFill>
                  <a:schemeClr val="tx1"/>
                </a:solidFill>
              </a:rPr>
              <a:t>, </a:t>
            </a:r>
            <a:r>
              <a:rPr lang="pl-PL" sz="5400" dirty="0" err="1">
                <a:solidFill>
                  <a:schemeClr val="tx1"/>
                </a:solidFill>
              </a:rPr>
              <a:t>cloud</a:t>
            </a:r>
            <a:r>
              <a:rPr lang="pl-PL" sz="5400" dirty="0">
                <a:solidFill>
                  <a:schemeClr val="tx1"/>
                </a:solidFill>
              </a:rPr>
              <a:t> services and IT </a:t>
            </a:r>
            <a:r>
              <a:rPr lang="pl-PL" sz="5400" dirty="0" err="1">
                <a:solidFill>
                  <a:schemeClr val="tx1"/>
                </a:solidFill>
              </a:rPr>
              <a:t>solutions</a:t>
            </a:r>
            <a:r>
              <a:rPr lang="pl-PL" sz="5400" dirty="0">
                <a:solidFill>
                  <a:schemeClr val="tx1"/>
                </a:solidFill>
              </a:rPr>
              <a:t> development, </a:t>
            </a:r>
            <a:r>
              <a:rPr lang="pl-PL" sz="5400" dirty="0" err="1">
                <a:solidFill>
                  <a:schemeClr val="tx1"/>
                </a:solidFill>
              </a:rPr>
              <a:t>advanced</a:t>
            </a:r>
            <a:r>
              <a:rPr lang="pl-PL" sz="5400" dirty="0">
                <a:solidFill>
                  <a:schemeClr val="tx1"/>
                </a:solidFill>
              </a:rPr>
              <a:t> service of IT </a:t>
            </a:r>
            <a:r>
              <a:rPr lang="pl-PL" sz="5400" dirty="0" err="1">
                <a:solidFill>
                  <a:schemeClr val="tx1"/>
                </a:solidFill>
              </a:rPr>
              <a:t>equipment</a:t>
            </a:r>
            <a:r>
              <a:rPr lang="pl-PL" sz="5400" dirty="0">
                <a:solidFill>
                  <a:schemeClr val="tx1"/>
                </a:solidFill>
              </a:rPr>
              <a:t> and </a:t>
            </a:r>
            <a:r>
              <a:rPr lang="pl-PL" sz="5400" dirty="0" err="1">
                <a:solidFill>
                  <a:schemeClr val="tx1"/>
                </a:solidFill>
              </a:rPr>
              <a:t>industrial</a:t>
            </a:r>
            <a:r>
              <a:rPr lang="pl-PL" sz="5400" dirty="0">
                <a:solidFill>
                  <a:schemeClr val="tx1"/>
                </a:solidFill>
              </a:rPr>
              <a:t> automation.</a:t>
            </a:r>
            <a:endParaRPr lang="en-GB" sz="5400" dirty="0">
              <a:solidFill>
                <a:schemeClr val="tx1"/>
              </a:solidFill>
            </a:endParaRPr>
          </a:p>
        </p:txBody>
      </p:sp>
    </p:spTree>
    <p:extLst>
      <p:ext uri="{BB962C8B-B14F-4D97-AF65-F5344CB8AC3E}">
        <p14:creationId xmlns:p14="http://schemas.microsoft.com/office/powerpoint/2010/main" val="2554026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8340745"/>
          </a:xfrm>
        </p:spPr>
        <p:txBody>
          <a:bodyPr anchor="t"/>
          <a:lstStyle/>
          <a:p>
            <a:r>
              <a:rPr lang="pl-PL" b="0" dirty="0"/>
              <a:t>Company:</a:t>
            </a:r>
            <a:br>
              <a:rPr lang="pl-PL" b="0" dirty="0"/>
            </a:br>
            <a:r>
              <a:rPr lang="pl-PL" dirty="0"/>
              <a:t>GEOPROFIL</a:t>
            </a:r>
            <a:br>
              <a:rPr lang="pl-PL" dirty="0"/>
            </a:br>
            <a:br>
              <a:rPr lang="pl-PL" sz="3200" dirty="0"/>
            </a:br>
            <a:r>
              <a:rPr lang="pl-PL" b="0" dirty="0">
                <a:solidFill>
                  <a:schemeClr val="tx1"/>
                </a:solidFill>
              </a:rPr>
              <a:t>Profile:</a:t>
            </a:r>
            <a:br>
              <a:rPr lang="pl-PL" b="0" dirty="0">
                <a:solidFill>
                  <a:schemeClr val="tx1"/>
                </a:solidFill>
              </a:rPr>
            </a:br>
            <a:r>
              <a:rPr lang="en-GB" sz="5400" dirty="0">
                <a:solidFill>
                  <a:schemeClr val="tx1"/>
                </a:solidFill>
              </a:rPr>
              <a:t>Provider of services such as point clouds based on laser scanning or photogrammetry and transfers them in any format, 2D CAD documentation based on the point clouds, generation of photo-realistic 3D mesh models, </a:t>
            </a:r>
            <a:r>
              <a:rPr lang="en-GB" sz="5400" dirty="0" err="1">
                <a:solidFill>
                  <a:schemeClr val="tx1"/>
                </a:solidFill>
              </a:rPr>
              <a:t>orthophotomaps</a:t>
            </a:r>
            <a:r>
              <a:rPr lang="en-GB" sz="5400" dirty="0">
                <a:solidFill>
                  <a:schemeClr val="tx1"/>
                </a:solidFill>
              </a:rPr>
              <a:t>, volume calculation, deformation / clash detection.</a:t>
            </a:r>
          </a:p>
        </p:txBody>
      </p:sp>
    </p:spTree>
    <p:extLst>
      <p:ext uri="{BB962C8B-B14F-4D97-AF65-F5344CB8AC3E}">
        <p14:creationId xmlns:p14="http://schemas.microsoft.com/office/powerpoint/2010/main" val="6701243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10187404"/>
          </a:xfrm>
        </p:spPr>
        <p:txBody>
          <a:bodyPr anchor="t"/>
          <a:lstStyle/>
          <a:p>
            <a:r>
              <a:rPr lang="pl-PL" b="0" dirty="0"/>
              <a:t>Company:</a:t>
            </a:r>
            <a:br>
              <a:rPr lang="pl-PL" b="0" dirty="0"/>
            </a:br>
            <a:r>
              <a:rPr lang="pl-PL" dirty="0"/>
              <a:t>HIGH TECHNOLOGY GLASS</a:t>
            </a:r>
            <a:br>
              <a:rPr lang="pl-PL" dirty="0"/>
            </a:br>
            <a:br>
              <a:rPr lang="pl-PL" sz="4000" dirty="0"/>
            </a:br>
            <a:r>
              <a:rPr lang="pl-PL" b="0" dirty="0">
                <a:solidFill>
                  <a:schemeClr val="tx1"/>
                </a:solidFill>
              </a:rPr>
              <a:t>Profile:</a:t>
            </a:r>
            <a:br>
              <a:rPr lang="pl-PL" b="0" dirty="0">
                <a:solidFill>
                  <a:schemeClr val="tx1"/>
                </a:solidFill>
              </a:rPr>
            </a:br>
            <a:r>
              <a:rPr lang="pl-PL" sz="5400" dirty="0">
                <a:solidFill>
                  <a:schemeClr val="tx1"/>
                </a:solidFill>
              </a:rPr>
              <a:t>We </a:t>
            </a:r>
            <a:r>
              <a:rPr lang="pl-PL" sz="5400" dirty="0" err="1">
                <a:solidFill>
                  <a:schemeClr val="tx1"/>
                </a:solidFill>
              </a:rPr>
              <a:t>produce</a:t>
            </a:r>
            <a:r>
              <a:rPr lang="pl-PL" sz="5400" dirty="0">
                <a:solidFill>
                  <a:schemeClr val="tx1"/>
                </a:solidFill>
              </a:rPr>
              <a:t> </a:t>
            </a:r>
            <a:r>
              <a:rPr lang="pl-PL" sz="5400" dirty="0" err="1">
                <a:solidFill>
                  <a:schemeClr val="tx1"/>
                </a:solidFill>
              </a:rPr>
              <a:t>various</a:t>
            </a:r>
            <a:r>
              <a:rPr lang="pl-PL" sz="5400" dirty="0">
                <a:solidFill>
                  <a:schemeClr val="tx1"/>
                </a:solidFill>
              </a:rPr>
              <a:t> </a:t>
            </a:r>
            <a:r>
              <a:rPr lang="pl-PL" sz="5400" dirty="0" err="1">
                <a:solidFill>
                  <a:schemeClr val="tx1"/>
                </a:solidFill>
              </a:rPr>
              <a:t>types</a:t>
            </a:r>
            <a:r>
              <a:rPr lang="pl-PL" sz="5400" dirty="0">
                <a:solidFill>
                  <a:schemeClr val="tx1"/>
                </a:solidFill>
              </a:rPr>
              <a:t> of </a:t>
            </a:r>
            <a:r>
              <a:rPr lang="pl-PL" sz="5400" dirty="0" err="1">
                <a:solidFill>
                  <a:schemeClr val="tx1"/>
                </a:solidFill>
              </a:rPr>
              <a:t>glass</a:t>
            </a:r>
            <a:r>
              <a:rPr lang="pl-PL" sz="5400" dirty="0">
                <a:solidFill>
                  <a:schemeClr val="tx1"/>
                </a:solidFill>
              </a:rPr>
              <a:t> – not </a:t>
            </a:r>
            <a:r>
              <a:rPr lang="pl-PL" sz="5400" dirty="0" err="1">
                <a:solidFill>
                  <a:schemeClr val="tx1"/>
                </a:solidFill>
              </a:rPr>
              <a:t>only</a:t>
            </a:r>
            <a:r>
              <a:rPr lang="pl-PL" sz="5400" dirty="0">
                <a:solidFill>
                  <a:schemeClr val="tx1"/>
                </a:solidFill>
              </a:rPr>
              <a:t> </a:t>
            </a:r>
            <a:r>
              <a:rPr lang="pl-PL" sz="5400" dirty="0" err="1">
                <a:solidFill>
                  <a:schemeClr val="tx1"/>
                </a:solidFill>
              </a:rPr>
              <a:t>construction</a:t>
            </a:r>
            <a:r>
              <a:rPr lang="pl-PL" sz="5400" dirty="0">
                <a:solidFill>
                  <a:schemeClr val="tx1"/>
                </a:solidFill>
              </a:rPr>
              <a:t> </a:t>
            </a:r>
            <a:r>
              <a:rPr lang="pl-PL" sz="5400" dirty="0" err="1">
                <a:solidFill>
                  <a:schemeClr val="tx1"/>
                </a:solidFill>
              </a:rPr>
              <a:t>glass</a:t>
            </a:r>
            <a:r>
              <a:rPr lang="pl-PL" sz="5400" dirty="0">
                <a:solidFill>
                  <a:schemeClr val="tx1"/>
                </a:solidFill>
              </a:rPr>
              <a:t> (</a:t>
            </a:r>
            <a:r>
              <a:rPr lang="pl-PL" sz="5400" dirty="0" err="1">
                <a:solidFill>
                  <a:schemeClr val="tx1"/>
                </a:solidFill>
              </a:rPr>
              <a:t>balustrades</a:t>
            </a:r>
            <a:r>
              <a:rPr lang="pl-PL" sz="5400" dirty="0">
                <a:solidFill>
                  <a:schemeClr val="tx1"/>
                </a:solidFill>
              </a:rPr>
              <a:t>, </a:t>
            </a:r>
            <a:r>
              <a:rPr lang="pl-PL" sz="5400" dirty="0" err="1">
                <a:solidFill>
                  <a:schemeClr val="tx1"/>
                </a:solidFill>
              </a:rPr>
              <a:t>showers</a:t>
            </a:r>
            <a:r>
              <a:rPr lang="pl-PL" sz="5400" dirty="0">
                <a:solidFill>
                  <a:schemeClr val="tx1"/>
                </a:solidFill>
              </a:rPr>
              <a:t>, </a:t>
            </a:r>
            <a:r>
              <a:rPr lang="pl-PL" sz="5400" dirty="0" err="1">
                <a:solidFill>
                  <a:schemeClr val="tx1"/>
                </a:solidFill>
              </a:rPr>
              <a:t>partition</a:t>
            </a:r>
            <a:r>
              <a:rPr lang="pl-PL" sz="5400" dirty="0">
                <a:solidFill>
                  <a:schemeClr val="tx1"/>
                </a:solidFill>
              </a:rPr>
              <a:t> </a:t>
            </a:r>
            <a:r>
              <a:rPr lang="pl-PL" sz="5400" dirty="0" err="1">
                <a:solidFill>
                  <a:schemeClr val="tx1"/>
                </a:solidFill>
              </a:rPr>
              <a:t>walls</a:t>
            </a:r>
            <a:r>
              <a:rPr lang="pl-PL" sz="5400" dirty="0">
                <a:solidFill>
                  <a:schemeClr val="tx1"/>
                </a:solidFill>
              </a:rPr>
              <a:t>) but </a:t>
            </a:r>
            <a:r>
              <a:rPr lang="pl-PL" sz="5400" dirty="0" err="1">
                <a:solidFill>
                  <a:schemeClr val="tx1"/>
                </a:solidFill>
              </a:rPr>
              <a:t>also</a:t>
            </a:r>
            <a:r>
              <a:rPr lang="pl-PL" sz="5400" dirty="0">
                <a:solidFill>
                  <a:schemeClr val="tx1"/>
                </a:solidFill>
              </a:rPr>
              <a:t> high </a:t>
            </a:r>
            <a:r>
              <a:rPr lang="pl-PL" sz="5400" dirty="0" err="1">
                <a:solidFill>
                  <a:schemeClr val="tx1"/>
                </a:solidFill>
              </a:rPr>
              <a:t>technologies</a:t>
            </a:r>
            <a:r>
              <a:rPr lang="pl-PL" sz="5400" dirty="0">
                <a:solidFill>
                  <a:schemeClr val="tx1"/>
                </a:solidFill>
              </a:rPr>
              <a:t> for the most </a:t>
            </a:r>
            <a:r>
              <a:rPr lang="pl-PL" sz="5400" dirty="0" err="1">
                <a:solidFill>
                  <a:schemeClr val="tx1"/>
                </a:solidFill>
              </a:rPr>
              <a:t>demanding</a:t>
            </a:r>
            <a:r>
              <a:rPr lang="pl-PL" sz="5400" dirty="0">
                <a:solidFill>
                  <a:schemeClr val="tx1"/>
                </a:solidFill>
              </a:rPr>
              <a:t> </a:t>
            </a:r>
            <a:r>
              <a:rPr lang="pl-PL" sz="5400" dirty="0" err="1">
                <a:solidFill>
                  <a:schemeClr val="tx1"/>
                </a:solidFill>
              </a:rPr>
              <a:t>customers</a:t>
            </a:r>
            <a:r>
              <a:rPr lang="pl-PL" sz="5400" dirty="0">
                <a:solidFill>
                  <a:schemeClr val="tx1"/>
                </a:solidFill>
              </a:rPr>
              <a:t>. We </a:t>
            </a:r>
            <a:r>
              <a:rPr lang="pl-PL" sz="5400" dirty="0" err="1">
                <a:solidFill>
                  <a:schemeClr val="tx1"/>
                </a:solidFill>
              </a:rPr>
              <a:t>offer</a:t>
            </a:r>
            <a:r>
              <a:rPr lang="pl-PL" sz="5400" dirty="0">
                <a:solidFill>
                  <a:schemeClr val="tx1"/>
                </a:solidFill>
              </a:rPr>
              <a:t> </a:t>
            </a:r>
            <a:r>
              <a:rPr lang="pl-PL" sz="5400" dirty="0" err="1">
                <a:solidFill>
                  <a:schemeClr val="tx1"/>
                </a:solidFill>
              </a:rPr>
              <a:t>privacy</a:t>
            </a:r>
            <a:r>
              <a:rPr lang="pl-PL" sz="5400" dirty="0">
                <a:solidFill>
                  <a:schemeClr val="tx1"/>
                </a:solidFill>
              </a:rPr>
              <a:t> </a:t>
            </a:r>
            <a:r>
              <a:rPr lang="pl-PL" sz="5400" dirty="0" err="1">
                <a:solidFill>
                  <a:schemeClr val="tx1"/>
                </a:solidFill>
              </a:rPr>
              <a:t>glass</a:t>
            </a:r>
            <a:r>
              <a:rPr lang="pl-PL" sz="5400" dirty="0">
                <a:solidFill>
                  <a:schemeClr val="tx1"/>
                </a:solidFill>
              </a:rPr>
              <a:t> "</a:t>
            </a:r>
            <a:r>
              <a:rPr lang="pl-PL" sz="5400" dirty="0" err="1">
                <a:solidFill>
                  <a:schemeClr val="tx1"/>
                </a:solidFill>
              </a:rPr>
              <a:t>SwitchView</a:t>
            </a:r>
            <a:r>
              <a:rPr lang="pl-PL" sz="5400" dirty="0">
                <a:solidFill>
                  <a:schemeClr val="tx1"/>
                </a:solidFill>
              </a:rPr>
              <a:t>” with </a:t>
            </a:r>
            <a:r>
              <a:rPr lang="pl-PL" sz="5400" dirty="0" err="1">
                <a:solidFill>
                  <a:schemeClr val="tx1"/>
                </a:solidFill>
              </a:rPr>
              <a:t>variable</a:t>
            </a:r>
            <a:r>
              <a:rPr lang="pl-PL" sz="5400" dirty="0">
                <a:solidFill>
                  <a:schemeClr val="tx1"/>
                </a:solidFill>
              </a:rPr>
              <a:t> </a:t>
            </a:r>
            <a:r>
              <a:rPr lang="pl-PL" sz="5400" dirty="0" err="1">
                <a:solidFill>
                  <a:schemeClr val="tx1"/>
                </a:solidFill>
              </a:rPr>
              <a:t>translucency</a:t>
            </a:r>
            <a:r>
              <a:rPr lang="pl-PL" sz="5400" dirty="0">
                <a:solidFill>
                  <a:schemeClr val="tx1"/>
                </a:solidFill>
              </a:rPr>
              <a:t> as </a:t>
            </a:r>
            <a:r>
              <a:rPr lang="pl-PL" sz="5400" dirty="0" err="1">
                <a:solidFill>
                  <a:schemeClr val="tx1"/>
                </a:solidFill>
              </a:rPr>
              <a:t>well</a:t>
            </a:r>
            <a:r>
              <a:rPr lang="pl-PL" sz="5400" dirty="0">
                <a:solidFill>
                  <a:schemeClr val="tx1"/>
                </a:solidFill>
              </a:rPr>
              <a:t> as </a:t>
            </a:r>
            <a:r>
              <a:rPr lang="pl-PL" sz="5400" dirty="0" err="1">
                <a:solidFill>
                  <a:schemeClr val="tx1"/>
                </a:solidFill>
              </a:rPr>
              <a:t>heated</a:t>
            </a:r>
            <a:r>
              <a:rPr lang="pl-PL" sz="5400" dirty="0">
                <a:solidFill>
                  <a:schemeClr val="tx1"/>
                </a:solidFill>
              </a:rPr>
              <a:t> </a:t>
            </a:r>
            <a:r>
              <a:rPr lang="pl-PL" sz="5400" dirty="0" err="1">
                <a:solidFill>
                  <a:schemeClr val="tx1"/>
                </a:solidFill>
              </a:rPr>
              <a:t>glass</a:t>
            </a:r>
            <a:r>
              <a:rPr lang="pl-PL" sz="5400" dirty="0">
                <a:solidFill>
                  <a:schemeClr val="tx1"/>
                </a:solidFill>
              </a:rPr>
              <a:t> "</a:t>
            </a:r>
            <a:r>
              <a:rPr lang="pl-PL" sz="5400" dirty="0" err="1">
                <a:solidFill>
                  <a:schemeClr val="tx1"/>
                </a:solidFill>
              </a:rPr>
              <a:t>ThermoGlass</a:t>
            </a:r>
            <a:r>
              <a:rPr lang="pl-PL" sz="5400" dirty="0">
                <a:solidFill>
                  <a:schemeClr val="tx1"/>
                </a:solidFill>
              </a:rPr>
              <a:t>" - </a:t>
            </a:r>
            <a:r>
              <a:rPr lang="pl-PL" sz="5400" dirty="0" err="1">
                <a:solidFill>
                  <a:schemeClr val="tx1"/>
                </a:solidFill>
              </a:rPr>
              <a:t>both</a:t>
            </a:r>
            <a:r>
              <a:rPr lang="pl-PL" sz="5400" dirty="0">
                <a:solidFill>
                  <a:schemeClr val="tx1"/>
                </a:solidFill>
              </a:rPr>
              <a:t> products </a:t>
            </a:r>
            <a:r>
              <a:rPr lang="pl-PL" sz="5400" dirty="0" err="1">
                <a:solidFill>
                  <a:schemeClr val="tx1"/>
                </a:solidFill>
              </a:rPr>
              <a:t>are</a:t>
            </a:r>
            <a:r>
              <a:rPr lang="pl-PL" sz="5400" dirty="0">
                <a:solidFill>
                  <a:schemeClr val="tx1"/>
                </a:solidFill>
              </a:rPr>
              <a:t> </a:t>
            </a:r>
            <a:r>
              <a:rPr lang="pl-PL" sz="5400" dirty="0" err="1">
                <a:solidFill>
                  <a:schemeClr val="tx1"/>
                </a:solidFill>
              </a:rPr>
              <a:t>manufactured</a:t>
            </a:r>
            <a:r>
              <a:rPr lang="pl-PL" sz="5400" dirty="0">
                <a:solidFill>
                  <a:schemeClr val="tx1"/>
                </a:solidFill>
              </a:rPr>
              <a:t> by </a:t>
            </a:r>
            <a:r>
              <a:rPr lang="pl-PL" sz="5400" dirty="0" err="1">
                <a:solidFill>
                  <a:schemeClr val="tx1"/>
                </a:solidFill>
              </a:rPr>
              <a:t>us</a:t>
            </a:r>
            <a:r>
              <a:rPr lang="pl-PL" sz="5400" dirty="0">
                <a:solidFill>
                  <a:schemeClr val="tx1"/>
                </a:solidFill>
              </a:rPr>
              <a:t>.</a:t>
            </a:r>
            <a:br>
              <a:rPr lang="pl-PL" dirty="0"/>
            </a:br>
            <a:br>
              <a:rPr lang="pl-PL" sz="3200" dirty="0"/>
            </a:br>
            <a:endParaRPr lang="en-GB" dirty="0"/>
          </a:p>
        </p:txBody>
      </p:sp>
    </p:spTree>
    <p:extLst>
      <p:ext uri="{BB962C8B-B14F-4D97-AF65-F5344CB8AC3E}">
        <p14:creationId xmlns:p14="http://schemas.microsoft.com/office/powerpoint/2010/main" val="40443636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10125849"/>
          </a:xfrm>
        </p:spPr>
        <p:txBody>
          <a:bodyPr anchor="t"/>
          <a:lstStyle/>
          <a:p>
            <a:r>
              <a:rPr lang="pl-PL" b="0" dirty="0"/>
              <a:t>Company:</a:t>
            </a:r>
            <a:br>
              <a:rPr lang="pl-PL" b="0" dirty="0"/>
            </a:br>
            <a:r>
              <a:rPr lang="pl-PL" dirty="0"/>
              <a:t>IZODOM 2000 POLSKA</a:t>
            </a:r>
            <a:br>
              <a:rPr lang="pl-PL" dirty="0"/>
            </a:br>
            <a:br>
              <a:rPr lang="pl-PL" sz="4000" dirty="0"/>
            </a:br>
            <a:r>
              <a:rPr lang="pl-PL" b="0" dirty="0">
                <a:solidFill>
                  <a:schemeClr val="tx1"/>
                </a:solidFill>
              </a:rPr>
              <a:t>Profile:</a:t>
            </a:r>
            <a:br>
              <a:rPr lang="pl-PL" b="0" dirty="0">
                <a:solidFill>
                  <a:schemeClr val="tx1"/>
                </a:solidFill>
              </a:rPr>
            </a:br>
            <a:r>
              <a:rPr lang="pl-PL" sz="5400" dirty="0" err="1">
                <a:solidFill>
                  <a:schemeClr val="tx1"/>
                </a:solidFill>
              </a:rPr>
              <a:t>Izodom</a:t>
            </a:r>
            <a:r>
              <a:rPr lang="pl-PL" sz="5400" dirty="0">
                <a:solidFill>
                  <a:schemeClr val="tx1"/>
                </a:solidFill>
              </a:rPr>
              <a:t> </a:t>
            </a:r>
            <a:r>
              <a:rPr lang="pl-PL" sz="5400" dirty="0" err="1">
                <a:solidFill>
                  <a:schemeClr val="tx1"/>
                </a:solidFill>
              </a:rPr>
              <a:t>supplies</a:t>
            </a:r>
            <a:r>
              <a:rPr lang="pl-PL" sz="5400" dirty="0">
                <a:solidFill>
                  <a:schemeClr val="tx1"/>
                </a:solidFill>
              </a:rPr>
              <a:t> </a:t>
            </a:r>
            <a:r>
              <a:rPr lang="pl-PL" sz="5400" dirty="0" err="1">
                <a:solidFill>
                  <a:schemeClr val="tx1"/>
                </a:solidFill>
              </a:rPr>
              <a:t>components</a:t>
            </a:r>
            <a:r>
              <a:rPr lang="pl-PL" sz="5400" dirty="0">
                <a:solidFill>
                  <a:schemeClr val="tx1"/>
                </a:solidFill>
              </a:rPr>
              <a:t> for fast </a:t>
            </a:r>
            <a:r>
              <a:rPr lang="pl-PL" sz="5400" dirty="0" err="1">
                <a:solidFill>
                  <a:schemeClr val="tx1"/>
                </a:solidFill>
              </a:rPr>
              <a:t>construction</a:t>
            </a:r>
            <a:r>
              <a:rPr lang="pl-PL" sz="5400" dirty="0">
                <a:solidFill>
                  <a:schemeClr val="tx1"/>
                </a:solidFill>
              </a:rPr>
              <a:t> of </a:t>
            </a:r>
            <a:r>
              <a:rPr lang="pl-PL" sz="5400" dirty="0" err="1">
                <a:solidFill>
                  <a:schemeClr val="tx1"/>
                </a:solidFill>
              </a:rPr>
              <a:t>passive</a:t>
            </a:r>
            <a:r>
              <a:rPr lang="pl-PL" sz="5400" dirty="0">
                <a:solidFill>
                  <a:schemeClr val="tx1"/>
                </a:solidFill>
              </a:rPr>
              <a:t> </a:t>
            </a:r>
            <a:r>
              <a:rPr lang="pl-PL" sz="5400" dirty="0" err="1">
                <a:solidFill>
                  <a:schemeClr val="tx1"/>
                </a:solidFill>
              </a:rPr>
              <a:t>buildings</a:t>
            </a:r>
            <a:r>
              <a:rPr lang="pl-PL" sz="5400" dirty="0">
                <a:solidFill>
                  <a:schemeClr val="tx1"/>
                </a:solidFill>
              </a:rPr>
              <a:t>. </a:t>
            </a:r>
            <a:r>
              <a:rPr lang="pl-PL" sz="5400" dirty="0" err="1">
                <a:solidFill>
                  <a:schemeClr val="tx1"/>
                </a:solidFill>
              </a:rPr>
              <a:t>Insulating</a:t>
            </a:r>
            <a:r>
              <a:rPr lang="pl-PL" sz="5400" dirty="0">
                <a:solidFill>
                  <a:schemeClr val="tx1"/>
                </a:solidFill>
              </a:rPr>
              <a:t> </a:t>
            </a:r>
            <a:r>
              <a:rPr lang="pl-PL" sz="5400" dirty="0" err="1">
                <a:solidFill>
                  <a:schemeClr val="tx1"/>
                </a:solidFill>
              </a:rPr>
              <a:t>concrete</a:t>
            </a:r>
            <a:r>
              <a:rPr lang="pl-PL" sz="5400" dirty="0">
                <a:solidFill>
                  <a:schemeClr val="tx1"/>
                </a:solidFill>
              </a:rPr>
              <a:t> </a:t>
            </a:r>
            <a:r>
              <a:rPr lang="pl-PL" sz="5400" dirty="0" err="1">
                <a:solidFill>
                  <a:schemeClr val="tx1"/>
                </a:solidFill>
              </a:rPr>
              <a:t>formwork</a:t>
            </a:r>
            <a:r>
              <a:rPr lang="pl-PL" sz="5400" dirty="0">
                <a:solidFill>
                  <a:schemeClr val="tx1"/>
                </a:solidFill>
              </a:rPr>
              <a:t> </a:t>
            </a:r>
            <a:r>
              <a:rPr lang="pl-PL" sz="5400" dirty="0" err="1">
                <a:solidFill>
                  <a:schemeClr val="tx1"/>
                </a:solidFill>
              </a:rPr>
              <a:t>blocks</a:t>
            </a:r>
            <a:r>
              <a:rPr lang="pl-PL" sz="5400" dirty="0">
                <a:solidFill>
                  <a:schemeClr val="tx1"/>
                </a:solidFill>
              </a:rPr>
              <a:t> </a:t>
            </a:r>
            <a:r>
              <a:rPr lang="pl-PL" sz="5400" dirty="0" err="1">
                <a:solidFill>
                  <a:schemeClr val="tx1"/>
                </a:solidFill>
              </a:rPr>
              <a:t>are</a:t>
            </a:r>
            <a:r>
              <a:rPr lang="pl-PL" sz="5400" dirty="0">
                <a:solidFill>
                  <a:schemeClr val="tx1"/>
                </a:solidFill>
              </a:rPr>
              <a:t> </a:t>
            </a:r>
            <a:r>
              <a:rPr lang="pl-PL" sz="5400" dirty="0" err="1">
                <a:solidFill>
                  <a:schemeClr val="tx1"/>
                </a:solidFill>
              </a:rPr>
              <a:t>offered</a:t>
            </a:r>
            <a:r>
              <a:rPr lang="pl-PL" sz="5400" dirty="0">
                <a:solidFill>
                  <a:schemeClr val="tx1"/>
                </a:solidFill>
              </a:rPr>
              <a:t> for </a:t>
            </a:r>
            <a:r>
              <a:rPr lang="pl-PL" sz="5400" dirty="0" err="1">
                <a:solidFill>
                  <a:schemeClr val="tx1"/>
                </a:solidFill>
              </a:rPr>
              <a:t>construction</a:t>
            </a:r>
            <a:r>
              <a:rPr lang="pl-PL" sz="5400" dirty="0">
                <a:solidFill>
                  <a:schemeClr val="tx1"/>
                </a:solidFill>
              </a:rPr>
              <a:t> of </a:t>
            </a:r>
            <a:r>
              <a:rPr lang="pl-PL" sz="5400" dirty="0" err="1">
                <a:solidFill>
                  <a:schemeClr val="tx1"/>
                </a:solidFill>
              </a:rPr>
              <a:t>foundation</a:t>
            </a:r>
            <a:r>
              <a:rPr lang="pl-PL" sz="5400" dirty="0">
                <a:solidFill>
                  <a:schemeClr val="tx1"/>
                </a:solidFill>
              </a:rPr>
              <a:t> </a:t>
            </a:r>
            <a:r>
              <a:rPr lang="pl-PL" sz="5400" dirty="0" err="1">
                <a:solidFill>
                  <a:schemeClr val="tx1"/>
                </a:solidFill>
              </a:rPr>
              <a:t>slabs</a:t>
            </a:r>
            <a:r>
              <a:rPr lang="pl-PL" sz="5400" dirty="0">
                <a:solidFill>
                  <a:schemeClr val="tx1"/>
                </a:solidFill>
              </a:rPr>
              <a:t>, </a:t>
            </a:r>
            <a:r>
              <a:rPr lang="pl-PL" sz="5400" dirty="0" err="1">
                <a:solidFill>
                  <a:schemeClr val="tx1"/>
                </a:solidFill>
              </a:rPr>
              <a:t>walls</a:t>
            </a:r>
            <a:r>
              <a:rPr lang="pl-PL" sz="5400" dirty="0">
                <a:solidFill>
                  <a:schemeClr val="tx1"/>
                </a:solidFill>
              </a:rPr>
              <a:t>, </a:t>
            </a:r>
            <a:r>
              <a:rPr lang="pl-PL" sz="5400" dirty="0" err="1">
                <a:solidFill>
                  <a:schemeClr val="tx1"/>
                </a:solidFill>
              </a:rPr>
              <a:t>midfloors</a:t>
            </a:r>
            <a:r>
              <a:rPr lang="pl-PL" sz="5400" dirty="0">
                <a:solidFill>
                  <a:schemeClr val="tx1"/>
                </a:solidFill>
              </a:rPr>
              <a:t> and </a:t>
            </a:r>
            <a:r>
              <a:rPr lang="pl-PL" sz="5400" dirty="0" err="1">
                <a:solidFill>
                  <a:schemeClr val="tx1"/>
                </a:solidFill>
              </a:rPr>
              <a:t>roofs</a:t>
            </a:r>
            <a:r>
              <a:rPr lang="pl-PL" sz="5400" dirty="0">
                <a:solidFill>
                  <a:schemeClr val="tx1"/>
                </a:solidFill>
              </a:rPr>
              <a:t>. </a:t>
            </a:r>
            <a:r>
              <a:rPr lang="pl-PL" sz="5400" dirty="0" err="1">
                <a:solidFill>
                  <a:schemeClr val="tx1"/>
                </a:solidFill>
              </a:rPr>
              <a:t>Over</a:t>
            </a:r>
            <a:r>
              <a:rPr lang="pl-PL" sz="5400" dirty="0">
                <a:solidFill>
                  <a:schemeClr val="tx1"/>
                </a:solidFill>
              </a:rPr>
              <a:t> 20.000 </a:t>
            </a:r>
            <a:r>
              <a:rPr lang="pl-PL" sz="5400" dirty="0" err="1">
                <a:solidFill>
                  <a:schemeClr val="tx1"/>
                </a:solidFill>
              </a:rPr>
              <a:t>buildings</a:t>
            </a:r>
            <a:r>
              <a:rPr lang="pl-PL" sz="5400" dirty="0">
                <a:solidFill>
                  <a:schemeClr val="tx1"/>
                </a:solidFill>
              </a:rPr>
              <a:t> in 43 </a:t>
            </a:r>
            <a:r>
              <a:rPr lang="pl-PL" sz="5400" dirty="0" err="1">
                <a:solidFill>
                  <a:schemeClr val="tx1"/>
                </a:solidFill>
              </a:rPr>
              <a:t>countries</a:t>
            </a:r>
            <a:r>
              <a:rPr lang="pl-PL" sz="5400" dirty="0">
                <a:solidFill>
                  <a:schemeClr val="tx1"/>
                </a:solidFill>
              </a:rPr>
              <a:t> </a:t>
            </a:r>
            <a:r>
              <a:rPr lang="pl-PL" sz="5400" dirty="0" err="1">
                <a:solidFill>
                  <a:schemeClr val="tx1"/>
                </a:solidFill>
              </a:rPr>
              <a:t>has</a:t>
            </a:r>
            <a:r>
              <a:rPr lang="pl-PL" sz="5400" dirty="0">
                <a:solidFill>
                  <a:schemeClr val="tx1"/>
                </a:solidFill>
              </a:rPr>
              <a:t> </a:t>
            </a:r>
            <a:r>
              <a:rPr lang="pl-PL" sz="5400" dirty="0" err="1">
                <a:solidFill>
                  <a:schemeClr val="tx1"/>
                </a:solidFill>
              </a:rPr>
              <a:t>been</a:t>
            </a:r>
            <a:r>
              <a:rPr lang="pl-PL" sz="5400" dirty="0">
                <a:solidFill>
                  <a:schemeClr val="tx1"/>
                </a:solidFill>
              </a:rPr>
              <a:t> </a:t>
            </a:r>
            <a:r>
              <a:rPr lang="pl-PL" sz="5400" dirty="0" err="1">
                <a:solidFill>
                  <a:schemeClr val="tx1"/>
                </a:solidFill>
              </a:rPr>
              <a:t>built</a:t>
            </a:r>
            <a:r>
              <a:rPr lang="pl-PL" sz="5400" dirty="0">
                <a:solidFill>
                  <a:schemeClr val="tx1"/>
                </a:solidFill>
              </a:rPr>
              <a:t> out of </a:t>
            </a:r>
            <a:r>
              <a:rPr lang="pl-PL" sz="5400" dirty="0" err="1">
                <a:solidFill>
                  <a:schemeClr val="tx1"/>
                </a:solidFill>
              </a:rPr>
              <a:t>Izodom</a:t>
            </a:r>
            <a:r>
              <a:rPr lang="pl-PL" sz="5400" dirty="0">
                <a:solidFill>
                  <a:schemeClr val="tx1"/>
                </a:solidFill>
              </a:rPr>
              <a:t> products </a:t>
            </a:r>
            <a:r>
              <a:rPr lang="pl-PL" sz="5400" dirty="0" err="1">
                <a:solidFill>
                  <a:schemeClr val="tx1"/>
                </a:solidFill>
              </a:rPr>
              <a:t>since</a:t>
            </a:r>
            <a:r>
              <a:rPr lang="pl-PL" sz="5400" dirty="0">
                <a:solidFill>
                  <a:schemeClr val="tx1"/>
                </a:solidFill>
              </a:rPr>
              <a:t> 1990. </a:t>
            </a:r>
            <a:r>
              <a:rPr lang="pl-PL" sz="5400" dirty="0" err="1">
                <a:solidFill>
                  <a:schemeClr val="tx1"/>
                </a:solidFill>
              </a:rPr>
              <a:t>Izodom</a:t>
            </a:r>
            <a:r>
              <a:rPr lang="pl-PL" sz="5400" dirty="0">
                <a:solidFill>
                  <a:schemeClr val="tx1"/>
                </a:solidFill>
              </a:rPr>
              <a:t> </a:t>
            </a:r>
            <a:r>
              <a:rPr lang="pl-PL" sz="5400" dirty="0" err="1">
                <a:solidFill>
                  <a:schemeClr val="tx1"/>
                </a:solidFill>
              </a:rPr>
              <a:t>is</a:t>
            </a:r>
            <a:r>
              <a:rPr lang="pl-PL" sz="5400" dirty="0">
                <a:solidFill>
                  <a:schemeClr val="tx1"/>
                </a:solidFill>
              </a:rPr>
              <a:t> a </a:t>
            </a:r>
            <a:r>
              <a:rPr lang="pl-PL" sz="5400" dirty="0" err="1">
                <a:solidFill>
                  <a:schemeClr val="tx1"/>
                </a:solidFill>
              </a:rPr>
              <a:t>signatory</a:t>
            </a:r>
            <a:r>
              <a:rPr lang="pl-PL" sz="5400" dirty="0">
                <a:solidFill>
                  <a:schemeClr val="tx1"/>
                </a:solidFill>
              </a:rPr>
              <a:t> of United Nations </a:t>
            </a:r>
            <a:r>
              <a:rPr lang="pl-PL" sz="5400" dirty="0" err="1">
                <a:solidFill>
                  <a:schemeClr val="tx1"/>
                </a:solidFill>
              </a:rPr>
              <a:t>Environmental</a:t>
            </a:r>
            <a:r>
              <a:rPr lang="pl-PL" sz="5400" dirty="0">
                <a:solidFill>
                  <a:schemeClr val="tx1"/>
                </a:solidFill>
              </a:rPr>
              <a:t> </a:t>
            </a:r>
            <a:r>
              <a:rPr lang="pl-PL" sz="5400" dirty="0" err="1">
                <a:solidFill>
                  <a:schemeClr val="tx1"/>
                </a:solidFill>
              </a:rPr>
              <a:t>Programme</a:t>
            </a:r>
            <a:r>
              <a:rPr lang="pl-PL" sz="5400" dirty="0">
                <a:solidFill>
                  <a:schemeClr val="tx1"/>
                </a:solidFill>
              </a:rPr>
              <a:t> "</a:t>
            </a:r>
            <a:r>
              <a:rPr lang="pl-PL" sz="5400" dirty="0" err="1">
                <a:solidFill>
                  <a:schemeClr val="tx1"/>
                </a:solidFill>
              </a:rPr>
              <a:t>Caring</a:t>
            </a:r>
            <a:r>
              <a:rPr lang="pl-PL" sz="5400" dirty="0">
                <a:solidFill>
                  <a:schemeClr val="tx1"/>
                </a:solidFill>
              </a:rPr>
              <a:t> for </a:t>
            </a:r>
            <a:r>
              <a:rPr lang="pl-PL" sz="5400" dirty="0" err="1">
                <a:solidFill>
                  <a:schemeClr val="tx1"/>
                </a:solidFill>
              </a:rPr>
              <a:t>Climate</a:t>
            </a:r>
            <a:r>
              <a:rPr lang="pl-PL" sz="5400" dirty="0">
                <a:solidFill>
                  <a:schemeClr val="tx1"/>
                </a:solidFill>
              </a:rPr>
              <a:t>", as a proof of </a:t>
            </a:r>
            <a:r>
              <a:rPr lang="pl-PL" sz="5400" dirty="0" err="1">
                <a:solidFill>
                  <a:schemeClr val="tx1"/>
                </a:solidFill>
              </a:rPr>
              <a:t>its</a:t>
            </a:r>
            <a:r>
              <a:rPr lang="pl-PL" sz="5400" dirty="0">
                <a:solidFill>
                  <a:schemeClr val="tx1"/>
                </a:solidFill>
              </a:rPr>
              <a:t> </a:t>
            </a:r>
            <a:r>
              <a:rPr lang="pl-PL" sz="5400" dirty="0" err="1">
                <a:solidFill>
                  <a:schemeClr val="tx1"/>
                </a:solidFill>
              </a:rPr>
              <a:t>commitment</a:t>
            </a:r>
            <a:r>
              <a:rPr lang="pl-PL" sz="5400" dirty="0">
                <a:solidFill>
                  <a:schemeClr val="tx1"/>
                </a:solidFill>
              </a:rPr>
              <a:t> </a:t>
            </a:r>
            <a:r>
              <a:rPr lang="pl-PL" sz="5400" dirty="0" err="1">
                <a:solidFill>
                  <a:schemeClr val="tx1"/>
                </a:solidFill>
              </a:rPr>
              <a:t>toward</a:t>
            </a:r>
            <a:r>
              <a:rPr lang="pl-PL" sz="5400" dirty="0">
                <a:solidFill>
                  <a:schemeClr val="tx1"/>
                </a:solidFill>
              </a:rPr>
              <a:t> </a:t>
            </a:r>
            <a:r>
              <a:rPr lang="pl-PL" sz="5400" dirty="0" err="1">
                <a:solidFill>
                  <a:schemeClr val="tx1"/>
                </a:solidFill>
              </a:rPr>
              <a:t>fighting</a:t>
            </a:r>
            <a:r>
              <a:rPr lang="pl-PL" sz="5400" dirty="0">
                <a:solidFill>
                  <a:schemeClr val="tx1"/>
                </a:solidFill>
              </a:rPr>
              <a:t> </a:t>
            </a:r>
            <a:r>
              <a:rPr lang="pl-PL" sz="5400" dirty="0" err="1">
                <a:solidFill>
                  <a:schemeClr val="tx1"/>
                </a:solidFill>
              </a:rPr>
              <a:t>climate</a:t>
            </a:r>
            <a:r>
              <a:rPr lang="pl-PL" sz="5400" dirty="0">
                <a:solidFill>
                  <a:schemeClr val="tx1"/>
                </a:solidFill>
              </a:rPr>
              <a:t> </a:t>
            </a:r>
            <a:r>
              <a:rPr lang="pl-PL" sz="5400" dirty="0" err="1">
                <a:solidFill>
                  <a:schemeClr val="tx1"/>
                </a:solidFill>
              </a:rPr>
              <a:t>change</a:t>
            </a:r>
            <a:r>
              <a:rPr lang="pl-PL" sz="5400" dirty="0">
                <a:solidFill>
                  <a:schemeClr val="tx1"/>
                </a:solidFill>
              </a:rPr>
              <a:t>.</a:t>
            </a:r>
            <a:endParaRPr lang="en-GB" dirty="0">
              <a:solidFill>
                <a:schemeClr val="tx1"/>
              </a:solidFill>
            </a:endParaRPr>
          </a:p>
        </p:txBody>
      </p:sp>
    </p:spTree>
    <p:extLst>
      <p:ext uri="{BB962C8B-B14F-4D97-AF65-F5344CB8AC3E}">
        <p14:creationId xmlns:p14="http://schemas.microsoft.com/office/powerpoint/2010/main" val="3065862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9848850"/>
          </a:xfrm>
        </p:spPr>
        <p:txBody>
          <a:bodyPr anchor="t"/>
          <a:lstStyle/>
          <a:p>
            <a:r>
              <a:rPr lang="pl-PL" b="0" dirty="0"/>
              <a:t>Company:</a:t>
            </a:r>
            <a:br>
              <a:rPr lang="pl-PL" b="0" dirty="0"/>
            </a:br>
            <a:r>
              <a:rPr lang="pl-PL" dirty="0"/>
              <a:t>JUMARPOL PRZEWIERTY</a:t>
            </a:r>
            <a:br>
              <a:rPr lang="pl-PL" dirty="0"/>
            </a:br>
            <a:br>
              <a:rPr lang="pl-PL" sz="4000" dirty="0"/>
            </a:br>
            <a:r>
              <a:rPr lang="pl-PL" b="0" dirty="0">
                <a:solidFill>
                  <a:schemeClr val="tx1"/>
                </a:solidFill>
              </a:rPr>
              <a:t>Profile:</a:t>
            </a:r>
            <a:br>
              <a:rPr lang="pl-PL" b="0" dirty="0">
                <a:solidFill>
                  <a:schemeClr val="tx1"/>
                </a:solidFill>
              </a:rPr>
            </a:br>
            <a:r>
              <a:rPr lang="pl-PL" sz="6000" dirty="0">
                <a:solidFill>
                  <a:schemeClr val="tx1"/>
                </a:solidFill>
              </a:rPr>
              <a:t>The </a:t>
            </a:r>
            <a:r>
              <a:rPr lang="pl-PL" sz="6000" dirty="0" err="1">
                <a:solidFill>
                  <a:schemeClr val="tx1"/>
                </a:solidFill>
              </a:rPr>
              <a:t>company</a:t>
            </a:r>
            <a:r>
              <a:rPr lang="pl-PL" sz="6000" dirty="0">
                <a:solidFill>
                  <a:schemeClr val="tx1"/>
                </a:solidFill>
              </a:rPr>
              <a:t> </a:t>
            </a:r>
            <a:r>
              <a:rPr lang="pl-PL" sz="6000" dirty="0" err="1">
                <a:solidFill>
                  <a:schemeClr val="tx1"/>
                </a:solidFill>
              </a:rPr>
              <a:t>deals</a:t>
            </a:r>
            <a:r>
              <a:rPr lang="pl-PL" sz="6000" dirty="0">
                <a:solidFill>
                  <a:schemeClr val="tx1"/>
                </a:solidFill>
              </a:rPr>
              <a:t> with the </a:t>
            </a:r>
            <a:r>
              <a:rPr lang="pl-PL" sz="6000" dirty="0" err="1">
                <a:solidFill>
                  <a:schemeClr val="tx1"/>
                </a:solidFill>
              </a:rPr>
              <a:t>implementation</a:t>
            </a:r>
            <a:r>
              <a:rPr lang="pl-PL" sz="6000" dirty="0">
                <a:solidFill>
                  <a:schemeClr val="tx1"/>
                </a:solidFill>
              </a:rPr>
              <a:t> of </a:t>
            </a:r>
            <a:r>
              <a:rPr lang="pl-PL" sz="6000" dirty="0" err="1">
                <a:solidFill>
                  <a:schemeClr val="tx1"/>
                </a:solidFill>
              </a:rPr>
              <a:t>trenchless</a:t>
            </a:r>
            <a:r>
              <a:rPr lang="pl-PL" sz="6000" dirty="0">
                <a:solidFill>
                  <a:schemeClr val="tx1"/>
                </a:solidFill>
              </a:rPr>
              <a:t> </a:t>
            </a:r>
            <a:r>
              <a:rPr lang="pl-PL" sz="6000" dirty="0" err="1">
                <a:solidFill>
                  <a:schemeClr val="tx1"/>
                </a:solidFill>
              </a:rPr>
              <a:t>techniques</a:t>
            </a:r>
            <a:r>
              <a:rPr lang="pl-PL" sz="6000" dirty="0">
                <a:solidFill>
                  <a:schemeClr val="tx1"/>
                </a:solidFill>
              </a:rPr>
              <a:t>. It </a:t>
            </a:r>
            <a:r>
              <a:rPr lang="pl-PL" sz="6000" dirty="0" err="1">
                <a:solidFill>
                  <a:schemeClr val="tx1"/>
                </a:solidFill>
              </a:rPr>
              <a:t>performs</a:t>
            </a:r>
            <a:r>
              <a:rPr lang="pl-PL" sz="6000" dirty="0">
                <a:solidFill>
                  <a:schemeClr val="tx1"/>
                </a:solidFill>
              </a:rPr>
              <a:t> </a:t>
            </a:r>
            <a:r>
              <a:rPr lang="pl-PL" sz="6000" dirty="0" err="1">
                <a:solidFill>
                  <a:schemeClr val="tx1"/>
                </a:solidFill>
              </a:rPr>
              <a:t>water</a:t>
            </a:r>
            <a:r>
              <a:rPr lang="pl-PL" sz="6000" dirty="0">
                <a:solidFill>
                  <a:schemeClr val="tx1"/>
                </a:solidFill>
              </a:rPr>
              <a:t> and </a:t>
            </a:r>
            <a:r>
              <a:rPr lang="pl-PL" sz="6000" dirty="0" err="1">
                <a:solidFill>
                  <a:schemeClr val="tx1"/>
                </a:solidFill>
              </a:rPr>
              <a:t>sewage</a:t>
            </a:r>
            <a:r>
              <a:rPr lang="pl-PL" sz="6000" dirty="0">
                <a:solidFill>
                  <a:schemeClr val="tx1"/>
                </a:solidFill>
              </a:rPr>
              <a:t>, </a:t>
            </a:r>
            <a:r>
              <a:rPr lang="pl-PL" sz="6000" dirty="0" err="1">
                <a:solidFill>
                  <a:schemeClr val="tx1"/>
                </a:solidFill>
              </a:rPr>
              <a:t>gas</a:t>
            </a:r>
            <a:r>
              <a:rPr lang="pl-PL" sz="6000" dirty="0">
                <a:solidFill>
                  <a:schemeClr val="tx1"/>
                </a:solidFill>
              </a:rPr>
              <a:t>, </a:t>
            </a:r>
            <a:r>
              <a:rPr lang="pl-PL" sz="6000" dirty="0" err="1">
                <a:solidFill>
                  <a:schemeClr val="tx1"/>
                </a:solidFill>
              </a:rPr>
              <a:t>teletechnical</a:t>
            </a:r>
            <a:r>
              <a:rPr lang="pl-PL" sz="6000" dirty="0">
                <a:solidFill>
                  <a:schemeClr val="tx1"/>
                </a:solidFill>
              </a:rPr>
              <a:t> </a:t>
            </a:r>
            <a:r>
              <a:rPr lang="pl-PL" sz="6000" dirty="0" err="1">
                <a:solidFill>
                  <a:schemeClr val="tx1"/>
                </a:solidFill>
              </a:rPr>
              <a:t>installations</a:t>
            </a:r>
            <a:r>
              <a:rPr lang="pl-PL" sz="6000" dirty="0">
                <a:solidFill>
                  <a:schemeClr val="tx1"/>
                </a:solidFill>
              </a:rPr>
              <a:t>, etc. </a:t>
            </a:r>
            <a:r>
              <a:rPr lang="pl-PL" sz="6000" dirty="0" err="1">
                <a:solidFill>
                  <a:schemeClr val="tx1"/>
                </a:solidFill>
              </a:rPr>
              <a:t>without</a:t>
            </a:r>
            <a:r>
              <a:rPr lang="pl-PL" sz="6000" dirty="0">
                <a:solidFill>
                  <a:schemeClr val="tx1"/>
                </a:solidFill>
              </a:rPr>
              <a:t> </a:t>
            </a:r>
            <a:r>
              <a:rPr lang="pl-PL" sz="6000" dirty="0" err="1">
                <a:solidFill>
                  <a:schemeClr val="tx1"/>
                </a:solidFill>
              </a:rPr>
              <a:t>disturbing</a:t>
            </a:r>
            <a:r>
              <a:rPr lang="pl-PL" sz="6000" dirty="0">
                <a:solidFill>
                  <a:schemeClr val="tx1"/>
                </a:solidFill>
              </a:rPr>
              <a:t> the </a:t>
            </a:r>
            <a:r>
              <a:rPr lang="pl-PL" sz="6000" dirty="0" err="1">
                <a:solidFill>
                  <a:schemeClr val="tx1"/>
                </a:solidFill>
              </a:rPr>
              <a:t>existing</a:t>
            </a:r>
            <a:r>
              <a:rPr lang="pl-PL" sz="6000" dirty="0">
                <a:solidFill>
                  <a:schemeClr val="tx1"/>
                </a:solidFill>
              </a:rPr>
              <a:t> </a:t>
            </a:r>
            <a:r>
              <a:rPr lang="pl-PL" sz="6000" dirty="0" err="1">
                <a:solidFill>
                  <a:schemeClr val="tx1"/>
                </a:solidFill>
              </a:rPr>
              <a:t>surfaces</a:t>
            </a:r>
            <a:r>
              <a:rPr lang="pl-PL" sz="6000" dirty="0">
                <a:solidFill>
                  <a:schemeClr val="tx1"/>
                </a:solidFill>
              </a:rPr>
              <a:t>. </a:t>
            </a:r>
            <a:r>
              <a:rPr lang="pl-PL" sz="6000" dirty="0" err="1">
                <a:solidFill>
                  <a:schemeClr val="tx1"/>
                </a:solidFill>
              </a:rPr>
              <a:t>Expects</a:t>
            </a:r>
            <a:r>
              <a:rPr lang="pl-PL" sz="6000" dirty="0">
                <a:solidFill>
                  <a:schemeClr val="tx1"/>
                </a:solidFill>
              </a:rPr>
              <a:t> to </a:t>
            </a:r>
            <a:r>
              <a:rPr lang="pl-PL" sz="6000" dirty="0" err="1">
                <a:solidFill>
                  <a:schemeClr val="tx1"/>
                </a:solidFill>
              </a:rPr>
              <a:t>broaden</a:t>
            </a:r>
            <a:r>
              <a:rPr lang="pl-PL" sz="6000" dirty="0">
                <a:solidFill>
                  <a:schemeClr val="tx1"/>
                </a:solidFill>
              </a:rPr>
              <a:t> the </a:t>
            </a:r>
            <a:r>
              <a:rPr lang="pl-PL" sz="6000" dirty="0" err="1">
                <a:solidFill>
                  <a:schemeClr val="tx1"/>
                </a:solidFill>
              </a:rPr>
              <a:t>horizons</a:t>
            </a:r>
            <a:r>
              <a:rPr lang="pl-PL" sz="6000" dirty="0">
                <a:solidFill>
                  <a:schemeClr val="tx1"/>
                </a:solidFill>
              </a:rPr>
              <a:t> in the </a:t>
            </a:r>
            <a:r>
              <a:rPr lang="pl-PL" sz="6000" dirty="0" err="1">
                <a:solidFill>
                  <a:schemeClr val="tx1"/>
                </a:solidFill>
              </a:rPr>
              <a:t>current</a:t>
            </a:r>
            <a:r>
              <a:rPr lang="pl-PL" sz="6000" dirty="0">
                <a:solidFill>
                  <a:schemeClr val="tx1"/>
                </a:solidFill>
              </a:rPr>
              <a:t> </a:t>
            </a:r>
            <a:r>
              <a:rPr lang="pl-PL" sz="6000" dirty="0" err="1">
                <a:solidFill>
                  <a:schemeClr val="tx1"/>
                </a:solidFill>
              </a:rPr>
              <a:t>specialization</a:t>
            </a:r>
            <a:r>
              <a:rPr lang="pl-PL" sz="6000" dirty="0">
                <a:solidFill>
                  <a:schemeClr val="tx1"/>
                </a:solidFill>
              </a:rPr>
              <a:t>, </a:t>
            </a:r>
            <a:r>
              <a:rPr lang="pl-PL" sz="6000" dirty="0" err="1">
                <a:solidFill>
                  <a:schemeClr val="tx1"/>
                </a:solidFill>
              </a:rPr>
              <a:t>cooperate</a:t>
            </a:r>
            <a:r>
              <a:rPr lang="pl-PL" sz="6000" dirty="0">
                <a:solidFill>
                  <a:schemeClr val="tx1"/>
                </a:solidFill>
              </a:rPr>
              <a:t> with </a:t>
            </a:r>
            <a:r>
              <a:rPr lang="pl-PL" sz="6000" dirty="0" err="1">
                <a:solidFill>
                  <a:schemeClr val="tx1"/>
                </a:solidFill>
              </a:rPr>
              <a:t>suppliers</a:t>
            </a:r>
            <a:r>
              <a:rPr lang="pl-PL" sz="6000" dirty="0">
                <a:solidFill>
                  <a:schemeClr val="tx1"/>
                </a:solidFill>
              </a:rPr>
              <a:t> of </a:t>
            </a:r>
            <a:r>
              <a:rPr lang="pl-PL" sz="6000" dirty="0" err="1">
                <a:solidFill>
                  <a:schemeClr val="tx1"/>
                </a:solidFill>
              </a:rPr>
              <a:t>drilling</a:t>
            </a:r>
            <a:r>
              <a:rPr lang="pl-PL" sz="6000" dirty="0">
                <a:solidFill>
                  <a:schemeClr val="tx1"/>
                </a:solidFill>
              </a:rPr>
              <a:t> </a:t>
            </a:r>
            <a:r>
              <a:rPr lang="pl-PL" sz="6000" dirty="0" err="1">
                <a:solidFill>
                  <a:schemeClr val="tx1"/>
                </a:solidFill>
              </a:rPr>
              <a:t>equipment</a:t>
            </a:r>
            <a:r>
              <a:rPr lang="pl-PL" sz="6000" dirty="0">
                <a:solidFill>
                  <a:schemeClr val="tx1"/>
                </a:solidFill>
              </a:rPr>
              <a:t> </a:t>
            </a:r>
            <a:r>
              <a:rPr lang="pl-PL" sz="6000" dirty="0" err="1">
                <a:solidFill>
                  <a:schemeClr val="tx1"/>
                </a:solidFill>
              </a:rPr>
              <a:t>or</a:t>
            </a:r>
            <a:r>
              <a:rPr lang="pl-PL" sz="6000" dirty="0">
                <a:solidFill>
                  <a:schemeClr val="tx1"/>
                </a:solidFill>
              </a:rPr>
              <a:t> </a:t>
            </a:r>
            <a:r>
              <a:rPr lang="pl-PL" sz="6000" dirty="0" err="1">
                <a:solidFill>
                  <a:schemeClr val="tx1"/>
                </a:solidFill>
              </a:rPr>
              <a:t>acquire</a:t>
            </a:r>
            <a:r>
              <a:rPr lang="pl-PL" sz="6000" dirty="0">
                <a:solidFill>
                  <a:schemeClr val="tx1"/>
                </a:solidFill>
              </a:rPr>
              <a:t> </a:t>
            </a:r>
            <a:r>
              <a:rPr lang="pl-PL" sz="6000" dirty="0" err="1">
                <a:solidFill>
                  <a:schemeClr val="tx1"/>
                </a:solidFill>
              </a:rPr>
              <a:t>competitive</a:t>
            </a:r>
            <a:r>
              <a:rPr lang="pl-PL" sz="6000" dirty="0">
                <a:solidFill>
                  <a:schemeClr val="tx1"/>
                </a:solidFill>
              </a:rPr>
              <a:t> </a:t>
            </a:r>
            <a:r>
              <a:rPr lang="pl-PL" sz="6000" dirty="0" err="1">
                <a:solidFill>
                  <a:schemeClr val="tx1"/>
                </a:solidFill>
              </a:rPr>
              <a:t>suppliers</a:t>
            </a:r>
            <a:r>
              <a:rPr lang="pl-PL" sz="6000" dirty="0">
                <a:solidFill>
                  <a:schemeClr val="tx1"/>
                </a:solidFill>
              </a:rPr>
              <a:t> of materials.</a:t>
            </a:r>
            <a:endParaRPr lang="en-GB" sz="6000" dirty="0">
              <a:solidFill>
                <a:schemeClr val="tx1"/>
              </a:solidFill>
            </a:endParaRPr>
          </a:p>
        </p:txBody>
      </p:sp>
    </p:spTree>
    <p:extLst>
      <p:ext uri="{BB962C8B-B14F-4D97-AF65-F5344CB8AC3E}">
        <p14:creationId xmlns:p14="http://schemas.microsoft.com/office/powerpoint/2010/main" val="11892115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11018401"/>
          </a:xfrm>
        </p:spPr>
        <p:txBody>
          <a:bodyPr anchor="t"/>
          <a:lstStyle/>
          <a:p>
            <a:r>
              <a:rPr lang="pl-PL" b="0" dirty="0"/>
              <a:t>Company:</a:t>
            </a:r>
            <a:br>
              <a:rPr lang="pl-PL" b="0" dirty="0"/>
            </a:br>
            <a:r>
              <a:rPr lang="pl-PL" dirty="0"/>
              <a:t>MIRPOL</a:t>
            </a:r>
            <a:br>
              <a:rPr lang="pl-PL" dirty="0"/>
            </a:br>
            <a:br>
              <a:rPr lang="pl-PL" sz="4000" dirty="0"/>
            </a:br>
            <a:r>
              <a:rPr lang="pl-PL" b="0" dirty="0">
                <a:solidFill>
                  <a:schemeClr val="tx1"/>
                </a:solidFill>
              </a:rPr>
              <a:t>Profile:</a:t>
            </a:r>
            <a:br>
              <a:rPr lang="pl-PL" b="0" dirty="0">
                <a:solidFill>
                  <a:schemeClr val="tx1"/>
                </a:solidFill>
              </a:rPr>
            </a:br>
            <a:r>
              <a:rPr lang="pl-PL" sz="5400" dirty="0">
                <a:solidFill>
                  <a:schemeClr val="tx1"/>
                </a:solidFill>
              </a:rPr>
              <a:t>Mirpol </a:t>
            </a:r>
            <a:r>
              <a:rPr lang="pl-PL" sz="5400" dirty="0" err="1">
                <a:solidFill>
                  <a:schemeClr val="tx1"/>
                </a:solidFill>
              </a:rPr>
              <a:t>is</a:t>
            </a:r>
            <a:r>
              <a:rPr lang="pl-PL" sz="5400" dirty="0">
                <a:solidFill>
                  <a:schemeClr val="tx1"/>
                </a:solidFill>
              </a:rPr>
              <a:t> a </a:t>
            </a:r>
            <a:r>
              <a:rPr lang="pl-PL" sz="5400" dirty="0" err="1">
                <a:solidFill>
                  <a:schemeClr val="tx1"/>
                </a:solidFill>
              </a:rPr>
              <a:t>leading</a:t>
            </a:r>
            <a:r>
              <a:rPr lang="pl-PL" sz="5400" dirty="0">
                <a:solidFill>
                  <a:schemeClr val="tx1"/>
                </a:solidFill>
              </a:rPr>
              <a:t> </a:t>
            </a:r>
            <a:r>
              <a:rPr lang="pl-PL" sz="5400" dirty="0" err="1">
                <a:solidFill>
                  <a:schemeClr val="tx1"/>
                </a:solidFill>
              </a:rPr>
              <a:t>Polish</a:t>
            </a:r>
            <a:r>
              <a:rPr lang="pl-PL" sz="5400" dirty="0">
                <a:solidFill>
                  <a:schemeClr val="tx1"/>
                </a:solidFill>
              </a:rPr>
              <a:t> importer and </a:t>
            </a:r>
            <a:r>
              <a:rPr lang="pl-PL" sz="5400" dirty="0" err="1">
                <a:solidFill>
                  <a:schemeClr val="tx1"/>
                </a:solidFill>
              </a:rPr>
              <a:t>manufacturer</a:t>
            </a:r>
            <a:r>
              <a:rPr lang="pl-PL" sz="5400" dirty="0">
                <a:solidFill>
                  <a:schemeClr val="tx1"/>
                </a:solidFill>
              </a:rPr>
              <a:t> of garden </a:t>
            </a:r>
            <a:r>
              <a:rPr lang="pl-PL" sz="5400" dirty="0" err="1">
                <a:solidFill>
                  <a:schemeClr val="tx1"/>
                </a:solidFill>
              </a:rPr>
              <a:t>furniture</a:t>
            </a:r>
            <a:r>
              <a:rPr lang="pl-PL" sz="5400" dirty="0">
                <a:solidFill>
                  <a:schemeClr val="tx1"/>
                </a:solidFill>
              </a:rPr>
              <a:t> and </a:t>
            </a:r>
            <a:r>
              <a:rPr lang="pl-PL" sz="5400" dirty="0" err="1">
                <a:solidFill>
                  <a:schemeClr val="tx1"/>
                </a:solidFill>
              </a:rPr>
              <a:t>furniture</a:t>
            </a:r>
            <a:r>
              <a:rPr lang="pl-PL" sz="5400" dirty="0">
                <a:solidFill>
                  <a:schemeClr val="tx1"/>
                </a:solidFill>
              </a:rPr>
              <a:t> </a:t>
            </a:r>
            <a:r>
              <a:rPr lang="pl-PL" sz="5400" dirty="0" err="1">
                <a:solidFill>
                  <a:schemeClr val="tx1"/>
                </a:solidFill>
              </a:rPr>
              <a:t>accessories</a:t>
            </a:r>
            <a:r>
              <a:rPr lang="pl-PL" sz="5400" dirty="0">
                <a:solidFill>
                  <a:schemeClr val="tx1"/>
                </a:solidFill>
              </a:rPr>
              <a:t>. The services </a:t>
            </a:r>
            <a:r>
              <a:rPr lang="pl-PL" sz="5400" dirty="0" err="1">
                <a:solidFill>
                  <a:schemeClr val="tx1"/>
                </a:solidFill>
              </a:rPr>
              <a:t>offered</a:t>
            </a:r>
            <a:r>
              <a:rPr lang="pl-PL" sz="5400" dirty="0">
                <a:solidFill>
                  <a:schemeClr val="tx1"/>
                </a:solidFill>
              </a:rPr>
              <a:t> </a:t>
            </a:r>
            <a:r>
              <a:rPr lang="pl-PL" sz="5400" dirty="0" err="1">
                <a:solidFill>
                  <a:schemeClr val="tx1"/>
                </a:solidFill>
              </a:rPr>
              <a:t>also</a:t>
            </a:r>
            <a:r>
              <a:rPr lang="pl-PL" sz="5400" dirty="0">
                <a:solidFill>
                  <a:schemeClr val="tx1"/>
                </a:solidFill>
              </a:rPr>
              <a:t> </a:t>
            </a:r>
            <a:r>
              <a:rPr lang="pl-PL" sz="5400" dirty="0" err="1">
                <a:solidFill>
                  <a:schemeClr val="tx1"/>
                </a:solidFill>
              </a:rPr>
              <a:t>include</a:t>
            </a:r>
            <a:r>
              <a:rPr lang="pl-PL" sz="5400" dirty="0">
                <a:solidFill>
                  <a:schemeClr val="tx1"/>
                </a:solidFill>
              </a:rPr>
              <a:t> the design and sale of high-</a:t>
            </a:r>
            <a:r>
              <a:rPr lang="pl-PL" sz="5400" dirty="0" err="1">
                <a:solidFill>
                  <a:schemeClr val="tx1"/>
                </a:solidFill>
              </a:rPr>
              <a:t>quality</a:t>
            </a:r>
            <a:r>
              <a:rPr lang="pl-PL" sz="5400" dirty="0">
                <a:solidFill>
                  <a:schemeClr val="tx1"/>
                </a:solidFill>
              </a:rPr>
              <a:t> </a:t>
            </a:r>
            <a:r>
              <a:rPr lang="pl-PL" sz="5400" dirty="0" err="1">
                <a:solidFill>
                  <a:schemeClr val="tx1"/>
                </a:solidFill>
              </a:rPr>
              <a:t>articles</a:t>
            </a:r>
            <a:r>
              <a:rPr lang="pl-PL" sz="5400" dirty="0">
                <a:solidFill>
                  <a:schemeClr val="tx1"/>
                </a:solidFill>
              </a:rPr>
              <a:t> as </a:t>
            </a:r>
            <a:r>
              <a:rPr lang="pl-PL" sz="5400" dirty="0" err="1">
                <a:solidFill>
                  <a:schemeClr val="tx1"/>
                </a:solidFill>
              </a:rPr>
              <a:t>well</a:t>
            </a:r>
            <a:r>
              <a:rPr lang="pl-PL" sz="5400" dirty="0">
                <a:solidFill>
                  <a:schemeClr val="tx1"/>
                </a:solidFill>
              </a:rPr>
              <a:t> as interior and garden </a:t>
            </a:r>
            <a:r>
              <a:rPr lang="pl-PL" sz="5400" dirty="0" err="1">
                <a:solidFill>
                  <a:schemeClr val="tx1"/>
                </a:solidFill>
              </a:rPr>
              <a:t>furnishings</a:t>
            </a:r>
            <a:r>
              <a:rPr lang="pl-PL" sz="5400" dirty="0">
                <a:solidFill>
                  <a:schemeClr val="tx1"/>
                </a:solidFill>
              </a:rPr>
              <a:t>. </a:t>
            </a:r>
            <a:r>
              <a:rPr lang="pl-PL" sz="5400" dirty="0" err="1">
                <a:solidFill>
                  <a:schemeClr val="tx1"/>
                </a:solidFill>
              </a:rPr>
              <a:t>Currently</a:t>
            </a:r>
            <a:r>
              <a:rPr lang="pl-PL" sz="5400" dirty="0">
                <a:solidFill>
                  <a:schemeClr val="tx1"/>
                </a:solidFill>
              </a:rPr>
              <a:t>, we </a:t>
            </a:r>
            <a:r>
              <a:rPr lang="pl-PL" sz="5400" dirty="0" err="1">
                <a:solidFill>
                  <a:schemeClr val="tx1"/>
                </a:solidFill>
              </a:rPr>
              <a:t>work</a:t>
            </a:r>
            <a:r>
              <a:rPr lang="pl-PL" sz="5400" dirty="0">
                <a:solidFill>
                  <a:schemeClr val="tx1"/>
                </a:solidFill>
              </a:rPr>
              <a:t> with the </a:t>
            </a:r>
            <a:r>
              <a:rPr lang="pl-PL" sz="5400" dirty="0" err="1">
                <a:solidFill>
                  <a:schemeClr val="tx1"/>
                </a:solidFill>
              </a:rPr>
              <a:t>largest</a:t>
            </a:r>
            <a:r>
              <a:rPr lang="pl-PL" sz="5400" dirty="0">
                <a:solidFill>
                  <a:schemeClr val="tx1"/>
                </a:solidFill>
              </a:rPr>
              <a:t> </a:t>
            </a:r>
            <a:r>
              <a:rPr lang="pl-PL" sz="5400" dirty="0" err="1">
                <a:solidFill>
                  <a:schemeClr val="tx1"/>
                </a:solidFill>
              </a:rPr>
              <a:t>brands</a:t>
            </a:r>
            <a:r>
              <a:rPr lang="pl-PL" sz="5400" dirty="0">
                <a:solidFill>
                  <a:schemeClr val="tx1"/>
                </a:solidFill>
              </a:rPr>
              <a:t> and the products we import </a:t>
            </a:r>
            <a:r>
              <a:rPr lang="pl-PL" sz="5400" dirty="0" err="1">
                <a:solidFill>
                  <a:schemeClr val="tx1"/>
                </a:solidFill>
              </a:rPr>
              <a:t>can</a:t>
            </a:r>
            <a:r>
              <a:rPr lang="pl-PL" sz="5400" dirty="0">
                <a:solidFill>
                  <a:schemeClr val="tx1"/>
                </a:solidFill>
              </a:rPr>
              <a:t> be </a:t>
            </a:r>
            <a:r>
              <a:rPr lang="pl-PL" sz="5400" dirty="0" err="1">
                <a:solidFill>
                  <a:schemeClr val="tx1"/>
                </a:solidFill>
              </a:rPr>
              <a:t>found</a:t>
            </a:r>
            <a:r>
              <a:rPr lang="pl-PL" sz="5400" dirty="0">
                <a:solidFill>
                  <a:schemeClr val="tx1"/>
                </a:solidFill>
              </a:rPr>
              <a:t> in the most popular </a:t>
            </a:r>
            <a:r>
              <a:rPr lang="pl-PL" sz="5400" dirty="0" err="1">
                <a:solidFill>
                  <a:schemeClr val="tx1"/>
                </a:solidFill>
              </a:rPr>
              <a:t>construction</a:t>
            </a:r>
            <a:r>
              <a:rPr lang="pl-PL" sz="5400" dirty="0">
                <a:solidFill>
                  <a:schemeClr val="tx1"/>
                </a:solidFill>
              </a:rPr>
              <a:t> and interior design stores.</a:t>
            </a:r>
            <a:br>
              <a:rPr lang="pl-PL" dirty="0">
                <a:solidFill>
                  <a:schemeClr val="accent2"/>
                </a:solidFill>
                <a:highlight>
                  <a:srgbClr val="FFFF00"/>
                </a:highlight>
              </a:rPr>
            </a:br>
            <a:br>
              <a:rPr lang="pl-PL" sz="3200" dirty="0"/>
            </a:br>
            <a:endParaRPr lang="en-GB" dirty="0"/>
          </a:p>
        </p:txBody>
      </p:sp>
    </p:spTree>
    <p:extLst>
      <p:ext uri="{BB962C8B-B14F-4D97-AF65-F5344CB8AC3E}">
        <p14:creationId xmlns:p14="http://schemas.microsoft.com/office/powerpoint/2010/main" val="24147329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7879080"/>
          </a:xfrm>
        </p:spPr>
        <p:txBody>
          <a:bodyPr anchor="t"/>
          <a:lstStyle/>
          <a:p>
            <a:r>
              <a:rPr lang="pl-PL" b="0" dirty="0"/>
              <a:t>Company:</a:t>
            </a:r>
            <a:br>
              <a:rPr lang="pl-PL" b="0" dirty="0"/>
            </a:br>
            <a:r>
              <a:rPr lang="pl-PL" dirty="0"/>
              <a:t>MODU HALE</a:t>
            </a:r>
            <a:br>
              <a:rPr lang="pl-PL" dirty="0"/>
            </a:br>
            <a:br>
              <a:rPr lang="pl-PL" sz="4000" dirty="0"/>
            </a:br>
            <a:r>
              <a:rPr lang="pl-PL" b="0" dirty="0">
                <a:solidFill>
                  <a:schemeClr val="tx1"/>
                </a:solidFill>
              </a:rPr>
              <a:t>Profile:</a:t>
            </a:r>
            <a:br>
              <a:rPr lang="pl-PL" b="0" dirty="0">
                <a:solidFill>
                  <a:schemeClr val="tx1"/>
                </a:solidFill>
              </a:rPr>
            </a:br>
            <a:r>
              <a:rPr lang="en-GB" sz="5400" dirty="0">
                <a:solidFill>
                  <a:schemeClr val="tx1"/>
                </a:solidFill>
              </a:rPr>
              <a:t>Steel structures, steel buildings: architectural and static design, manufacturing, assembly</a:t>
            </a:r>
            <a:r>
              <a:rPr lang="pl-PL" sz="5400" dirty="0">
                <a:solidFill>
                  <a:schemeClr val="tx1"/>
                </a:solidFill>
              </a:rPr>
              <a:t>.</a:t>
            </a:r>
            <a:br>
              <a:rPr lang="pl-PL" dirty="0"/>
            </a:br>
            <a:br>
              <a:rPr lang="pl-PL" sz="3200" dirty="0"/>
            </a:br>
            <a:endParaRPr lang="en-GB" dirty="0"/>
          </a:p>
        </p:txBody>
      </p:sp>
    </p:spTree>
    <p:extLst>
      <p:ext uri="{BB962C8B-B14F-4D97-AF65-F5344CB8AC3E}">
        <p14:creationId xmlns:p14="http://schemas.microsoft.com/office/powerpoint/2010/main" val="1402406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8463855"/>
          </a:xfrm>
        </p:spPr>
        <p:txBody>
          <a:bodyPr anchor="t"/>
          <a:lstStyle/>
          <a:p>
            <a:r>
              <a:rPr lang="pl-PL" b="0" dirty="0"/>
              <a:t>Company:</a:t>
            </a:r>
            <a:br>
              <a:rPr lang="pl-PL" b="0" dirty="0"/>
            </a:br>
            <a:r>
              <a:rPr lang="pl-PL" dirty="0"/>
              <a:t>2XS ARCHITECTURE</a:t>
            </a:r>
            <a:br>
              <a:rPr lang="pl-PL" dirty="0"/>
            </a:br>
            <a:br>
              <a:rPr lang="pl-PL" sz="4000" dirty="0"/>
            </a:br>
            <a:r>
              <a:rPr lang="pl-PL" b="0" dirty="0">
                <a:solidFill>
                  <a:schemeClr val="tx1"/>
                </a:solidFill>
              </a:rPr>
              <a:t>Profile:</a:t>
            </a:r>
            <a:br>
              <a:rPr lang="pl-PL" b="0" dirty="0">
                <a:solidFill>
                  <a:schemeClr val="tx1"/>
                </a:solidFill>
              </a:rPr>
            </a:br>
            <a:r>
              <a:rPr lang="en-GB" sz="5400" dirty="0">
                <a:solidFill>
                  <a:schemeClr val="tx1"/>
                </a:solidFill>
              </a:rPr>
              <a:t>2XS ARCHITECTURE offers a full range of architectural services focused on energy efficient buildings. In our work we use fully implemented BIM project methodology. We concentrate on prefabricated wooden structures such as CLT and wooden framing</a:t>
            </a:r>
            <a:r>
              <a:rPr lang="pl-PL" sz="5400" dirty="0">
                <a:solidFill>
                  <a:schemeClr val="tx1"/>
                </a:solidFill>
              </a:rPr>
              <a:t>.</a:t>
            </a:r>
            <a:endParaRPr lang="en-GB" sz="6600" dirty="0">
              <a:solidFill>
                <a:schemeClr val="tx1"/>
              </a:solidFill>
            </a:endParaRPr>
          </a:p>
        </p:txBody>
      </p:sp>
    </p:spTree>
    <p:extLst>
      <p:ext uri="{BB962C8B-B14F-4D97-AF65-F5344CB8AC3E}">
        <p14:creationId xmlns:p14="http://schemas.microsoft.com/office/powerpoint/2010/main" val="29133131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8802410"/>
          </a:xfrm>
        </p:spPr>
        <p:txBody>
          <a:bodyPr anchor="t"/>
          <a:lstStyle/>
          <a:p>
            <a:r>
              <a:rPr lang="pl-PL" b="0" dirty="0"/>
              <a:t>Company:</a:t>
            </a:r>
            <a:br>
              <a:rPr lang="pl-PL" b="0" dirty="0"/>
            </a:br>
            <a:r>
              <a:rPr lang="pl-PL" dirty="0"/>
              <a:t>OKO.TRADE</a:t>
            </a:r>
            <a:br>
              <a:rPr lang="pl-PL" dirty="0"/>
            </a:br>
            <a:br>
              <a:rPr lang="pl-PL" sz="4000" dirty="0"/>
            </a:br>
            <a:r>
              <a:rPr lang="pl-PL" b="0" dirty="0">
                <a:solidFill>
                  <a:schemeClr val="tx1"/>
                </a:solidFill>
              </a:rPr>
              <a:t>Profile:</a:t>
            </a:r>
            <a:br>
              <a:rPr lang="pl-PL" b="0" dirty="0">
                <a:solidFill>
                  <a:schemeClr val="tx1"/>
                </a:solidFill>
              </a:rPr>
            </a:br>
            <a:r>
              <a:rPr lang="pl-PL" sz="5400" dirty="0" err="1">
                <a:solidFill>
                  <a:schemeClr val="tx1"/>
                </a:solidFill>
              </a:rPr>
              <a:t>Implementation</a:t>
            </a:r>
            <a:r>
              <a:rPr lang="pl-PL" sz="5400" dirty="0">
                <a:solidFill>
                  <a:schemeClr val="tx1"/>
                </a:solidFill>
              </a:rPr>
              <a:t> of a </a:t>
            </a:r>
            <a:r>
              <a:rPr lang="pl-PL" sz="5400" dirty="0" err="1">
                <a:solidFill>
                  <a:schemeClr val="tx1"/>
                </a:solidFill>
              </a:rPr>
              <a:t>thin-layer</a:t>
            </a:r>
            <a:r>
              <a:rPr lang="pl-PL" sz="5400" dirty="0">
                <a:solidFill>
                  <a:schemeClr val="tx1"/>
                </a:solidFill>
              </a:rPr>
              <a:t> </a:t>
            </a:r>
            <a:r>
              <a:rPr lang="pl-PL" sz="5400" dirty="0" err="1">
                <a:solidFill>
                  <a:schemeClr val="tx1"/>
                </a:solidFill>
              </a:rPr>
              <a:t>thermal</a:t>
            </a:r>
            <a:r>
              <a:rPr lang="pl-PL" sz="5400" dirty="0">
                <a:solidFill>
                  <a:schemeClr val="tx1"/>
                </a:solidFill>
              </a:rPr>
              <a:t> </a:t>
            </a:r>
            <a:r>
              <a:rPr lang="pl-PL" sz="5400" dirty="0" err="1">
                <a:solidFill>
                  <a:schemeClr val="tx1"/>
                </a:solidFill>
              </a:rPr>
              <a:t>insulation</a:t>
            </a:r>
            <a:r>
              <a:rPr lang="pl-PL" sz="5400" dirty="0">
                <a:solidFill>
                  <a:schemeClr val="tx1"/>
                </a:solidFill>
              </a:rPr>
              <a:t> system for </a:t>
            </a:r>
            <a:r>
              <a:rPr lang="pl-PL" sz="5400" dirty="0" err="1">
                <a:solidFill>
                  <a:schemeClr val="tx1"/>
                </a:solidFill>
              </a:rPr>
              <a:t>buildings</a:t>
            </a:r>
            <a:r>
              <a:rPr lang="pl-PL" sz="5400" dirty="0">
                <a:solidFill>
                  <a:schemeClr val="tx1"/>
                </a:solidFill>
              </a:rPr>
              <a:t>, </a:t>
            </a:r>
            <a:r>
              <a:rPr lang="pl-PL" sz="5400" dirty="0" err="1">
                <a:solidFill>
                  <a:schemeClr val="tx1"/>
                </a:solidFill>
              </a:rPr>
              <a:t>structures</a:t>
            </a:r>
            <a:r>
              <a:rPr lang="pl-PL" sz="5400" dirty="0">
                <a:solidFill>
                  <a:schemeClr val="tx1"/>
                </a:solidFill>
              </a:rPr>
              <a:t>, </a:t>
            </a:r>
            <a:r>
              <a:rPr lang="pl-PL" sz="5400" dirty="0" err="1">
                <a:solidFill>
                  <a:schemeClr val="tx1"/>
                </a:solidFill>
              </a:rPr>
              <a:t>containers</a:t>
            </a:r>
            <a:r>
              <a:rPr lang="pl-PL" sz="5400" dirty="0">
                <a:solidFill>
                  <a:schemeClr val="tx1"/>
                </a:solidFill>
              </a:rPr>
              <a:t> and </a:t>
            </a:r>
            <a:r>
              <a:rPr lang="pl-PL" sz="5400" dirty="0" err="1">
                <a:solidFill>
                  <a:schemeClr val="tx1"/>
                </a:solidFill>
              </a:rPr>
              <a:t>means</a:t>
            </a:r>
            <a:r>
              <a:rPr lang="pl-PL" sz="5400" dirty="0">
                <a:solidFill>
                  <a:schemeClr val="tx1"/>
                </a:solidFill>
              </a:rPr>
              <a:t> of transport on </a:t>
            </a:r>
            <a:r>
              <a:rPr lang="pl-PL" sz="5400" dirty="0" err="1">
                <a:solidFill>
                  <a:schemeClr val="tx1"/>
                </a:solidFill>
              </a:rPr>
              <a:t>European</a:t>
            </a:r>
            <a:r>
              <a:rPr lang="pl-PL" sz="5400" dirty="0">
                <a:solidFill>
                  <a:schemeClr val="tx1"/>
                </a:solidFill>
              </a:rPr>
              <a:t> </a:t>
            </a:r>
            <a:r>
              <a:rPr lang="pl-PL" sz="5400" dirty="0" err="1">
                <a:solidFill>
                  <a:schemeClr val="tx1"/>
                </a:solidFill>
              </a:rPr>
              <a:t>markets</a:t>
            </a:r>
            <a:r>
              <a:rPr lang="pl-PL" sz="5400" dirty="0">
                <a:solidFill>
                  <a:schemeClr val="tx1"/>
                </a:solidFill>
              </a:rPr>
              <a:t>.</a:t>
            </a:r>
            <a:br>
              <a:rPr lang="pl-PL" dirty="0">
                <a:solidFill>
                  <a:schemeClr val="tx1"/>
                </a:solidFill>
              </a:rPr>
            </a:br>
            <a:br>
              <a:rPr lang="pl-PL" sz="3200" dirty="0"/>
            </a:br>
            <a:endParaRPr lang="en-GB" dirty="0"/>
          </a:p>
        </p:txBody>
      </p:sp>
    </p:spTree>
    <p:extLst>
      <p:ext uri="{BB962C8B-B14F-4D97-AF65-F5344CB8AC3E}">
        <p14:creationId xmlns:p14="http://schemas.microsoft.com/office/powerpoint/2010/main" val="26557041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8802410"/>
          </a:xfrm>
        </p:spPr>
        <p:txBody>
          <a:bodyPr anchor="t"/>
          <a:lstStyle/>
          <a:p>
            <a:r>
              <a:rPr lang="pl-PL" b="0" dirty="0"/>
              <a:t>Company:</a:t>
            </a:r>
            <a:br>
              <a:rPr lang="pl-PL" b="0" dirty="0"/>
            </a:br>
            <a:r>
              <a:rPr lang="pl-PL" dirty="0"/>
              <a:t>POLISH CONNECTION</a:t>
            </a:r>
            <a:br>
              <a:rPr lang="pl-PL" dirty="0"/>
            </a:br>
            <a:br>
              <a:rPr lang="pl-PL" sz="4000" dirty="0"/>
            </a:br>
            <a:r>
              <a:rPr lang="pl-PL" b="0" dirty="0">
                <a:solidFill>
                  <a:schemeClr val="tx1"/>
                </a:solidFill>
              </a:rPr>
              <a:t>Profile:</a:t>
            </a:r>
            <a:br>
              <a:rPr lang="pl-PL" b="0" dirty="0">
                <a:solidFill>
                  <a:schemeClr val="tx1"/>
                </a:solidFill>
              </a:rPr>
            </a:br>
            <a:r>
              <a:rPr lang="pl-PL" sz="5400" dirty="0">
                <a:solidFill>
                  <a:schemeClr val="tx1"/>
                </a:solidFill>
              </a:rPr>
              <a:t>Consulting and </a:t>
            </a:r>
            <a:r>
              <a:rPr lang="pl-PL" sz="5400" dirty="0" err="1">
                <a:solidFill>
                  <a:schemeClr val="tx1"/>
                </a:solidFill>
              </a:rPr>
              <a:t>payroll</a:t>
            </a:r>
            <a:r>
              <a:rPr lang="pl-PL" sz="5400" dirty="0">
                <a:solidFill>
                  <a:schemeClr val="tx1"/>
                </a:solidFill>
              </a:rPr>
              <a:t> services </a:t>
            </a:r>
            <a:r>
              <a:rPr lang="pl-PL" sz="5400" dirty="0" err="1">
                <a:solidFill>
                  <a:schemeClr val="tx1"/>
                </a:solidFill>
              </a:rPr>
              <a:t>aimed</a:t>
            </a:r>
            <a:r>
              <a:rPr lang="pl-PL" sz="5400" dirty="0">
                <a:solidFill>
                  <a:schemeClr val="tx1"/>
                </a:solidFill>
              </a:rPr>
              <a:t> </a:t>
            </a:r>
            <a:r>
              <a:rPr lang="pl-PL" sz="5400" dirty="0" err="1">
                <a:solidFill>
                  <a:schemeClr val="tx1"/>
                </a:solidFill>
              </a:rPr>
              <a:t>at</a:t>
            </a:r>
            <a:r>
              <a:rPr lang="pl-PL" sz="5400" dirty="0">
                <a:solidFill>
                  <a:schemeClr val="tx1"/>
                </a:solidFill>
              </a:rPr>
              <a:t> </a:t>
            </a:r>
            <a:r>
              <a:rPr lang="pl-PL" sz="5400" dirty="0" err="1">
                <a:solidFill>
                  <a:schemeClr val="tx1"/>
                </a:solidFill>
              </a:rPr>
              <a:t>Polish</a:t>
            </a:r>
            <a:r>
              <a:rPr lang="pl-PL" sz="5400" dirty="0">
                <a:solidFill>
                  <a:schemeClr val="tx1"/>
                </a:solidFill>
              </a:rPr>
              <a:t> and </a:t>
            </a:r>
            <a:r>
              <a:rPr lang="pl-PL" sz="5400" dirty="0" err="1">
                <a:solidFill>
                  <a:schemeClr val="tx1"/>
                </a:solidFill>
              </a:rPr>
              <a:t>foreign</a:t>
            </a:r>
            <a:r>
              <a:rPr lang="pl-PL" sz="5400" dirty="0">
                <a:solidFill>
                  <a:schemeClr val="tx1"/>
                </a:solidFill>
              </a:rPr>
              <a:t> </a:t>
            </a:r>
            <a:r>
              <a:rPr lang="pl-PL" sz="5400" dirty="0" err="1">
                <a:solidFill>
                  <a:schemeClr val="tx1"/>
                </a:solidFill>
              </a:rPr>
              <a:t>companies</a:t>
            </a:r>
            <a:r>
              <a:rPr lang="pl-PL" sz="5400" dirty="0">
                <a:solidFill>
                  <a:schemeClr val="tx1"/>
                </a:solidFill>
              </a:rPr>
              <a:t> </a:t>
            </a:r>
            <a:r>
              <a:rPr lang="pl-PL" sz="5400" dirty="0" err="1">
                <a:solidFill>
                  <a:schemeClr val="tx1"/>
                </a:solidFill>
              </a:rPr>
              <a:t>that</a:t>
            </a:r>
            <a:r>
              <a:rPr lang="pl-PL" sz="5400" dirty="0">
                <a:solidFill>
                  <a:schemeClr val="tx1"/>
                </a:solidFill>
              </a:rPr>
              <a:t> </a:t>
            </a:r>
            <a:r>
              <a:rPr lang="pl-PL" sz="5400" dirty="0" err="1">
                <a:solidFill>
                  <a:schemeClr val="tx1"/>
                </a:solidFill>
              </a:rPr>
              <a:t>wish</a:t>
            </a:r>
            <a:r>
              <a:rPr lang="pl-PL" sz="5400" dirty="0">
                <a:solidFill>
                  <a:schemeClr val="tx1"/>
                </a:solidFill>
              </a:rPr>
              <a:t> to do business in </a:t>
            </a:r>
            <a:r>
              <a:rPr lang="pl-PL" sz="5400" dirty="0" err="1">
                <a:solidFill>
                  <a:schemeClr val="tx1"/>
                </a:solidFill>
              </a:rPr>
              <a:t>Norway</a:t>
            </a:r>
            <a:r>
              <a:rPr lang="pl-PL" sz="5400" dirty="0">
                <a:solidFill>
                  <a:schemeClr val="tx1"/>
                </a:solidFill>
              </a:rPr>
              <a:t>. Business/</a:t>
            </a:r>
            <a:r>
              <a:rPr lang="pl-PL" sz="5400" dirty="0" err="1">
                <a:solidFill>
                  <a:schemeClr val="tx1"/>
                </a:solidFill>
              </a:rPr>
              <a:t>Entrepreuers</a:t>
            </a:r>
            <a:r>
              <a:rPr lang="pl-PL" sz="5400" dirty="0">
                <a:solidFill>
                  <a:schemeClr val="tx1"/>
                </a:solidFill>
              </a:rPr>
              <a:t> </a:t>
            </a:r>
            <a:r>
              <a:rPr lang="pl-PL" sz="5400" dirty="0" err="1">
                <a:solidFill>
                  <a:schemeClr val="tx1"/>
                </a:solidFill>
              </a:rPr>
              <a:t>who</a:t>
            </a:r>
            <a:r>
              <a:rPr lang="pl-PL" sz="5400" dirty="0">
                <a:solidFill>
                  <a:schemeClr val="tx1"/>
                </a:solidFill>
              </a:rPr>
              <a:t> </a:t>
            </a:r>
            <a:r>
              <a:rPr lang="pl-PL" sz="5400" dirty="0" err="1">
                <a:solidFill>
                  <a:schemeClr val="tx1"/>
                </a:solidFill>
              </a:rPr>
              <a:t>wish</a:t>
            </a:r>
            <a:r>
              <a:rPr lang="pl-PL" sz="5400" dirty="0">
                <a:solidFill>
                  <a:schemeClr val="tx1"/>
                </a:solidFill>
              </a:rPr>
              <a:t> to do business in </a:t>
            </a:r>
            <a:r>
              <a:rPr lang="pl-PL" sz="5400" dirty="0" err="1">
                <a:solidFill>
                  <a:schemeClr val="tx1"/>
                </a:solidFill>
              </a:rPr>
              <a:t>Norway</a:t>
            </a:r>
            <a:r>
              <a:rPr lang="pl-PL" sz="5400" dirty="0">
                <a:solidFill>
                  <a:schemeClr val="tx1"/>
                </a:solidFill>
              </a:rPr>
              <a:t>.</a:t>
            </a:r>
            <a:br>
              <a:rPr lang="pl-PL" dirty="0">
                <a:highlight>
                  <a:srgbClr val="FFFF00"/>
                </a:highlight>
              </a:rPr>
            </a:br>
            <a:br>
              <a:rPr lang="pl-PL" sz="3200" dirty="0"/>
            </a:br>
            <a:endParaRPr lang="en-GB" dirty="0"/>
          </a:p>
        </p:txBody>
      </p:sp>
    </p:spTree>
    <p:extLst>
      <p:ext uri="{BB962C8B-B14F-4D97-AF65-F5344CB8AC3E}">
        <p14:creationId xmlns:p14="http://schemas.microsoft.com/office/powerpoint/2010/main" val="2052031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9294852"/>
          </a:xfrm>
        </p:spPr>
        <p:txBody>
          <a:bodyPr anchor="t"/>
          <a:lstStyle/>
          <a:p>
            <a:r>
              <a:rPr lang="pl-PL" b="0" dirty="0"/>
              <a:t>Company:</a:t>
            </a:r>
            <a:br>
              <a:rPr lang="pl-PL" b="0" dirty="0"/>
            </a:br>
            <a:r>
              <a:rPr lang="pl-PL" dirty="0"/>
              <a:t>POLMAR / SMARTFLOW</a:t>
            </a:r>
            <a:br>
              <a:rPr lang="pl-PL" dirty="0"/>
            </a:br>
            <a:br>
              <a:rPr lang="pl-PL" sz="4000" dirty="0"/>
            </a:br>
            <a:r>
              <a:rPr lang="pl-PL" b="0" dirty="0">
                <a:solidFill>
                  <a:schemeClr val="tx1"/>
                </a:solidFill>
              </a:rPr>
              <a:t>Profile:</a:t>
            </a:r>
            <a:br>
              <a:rPr lang="pl-PL" b="0" dirty="0">
                <a:solidFill>
                  <a:schemeClr val="tx1"/>
                </a:solidFill>
              </a:rPr>
            </a:br>
            <a:r>
              <a:rPr lang="pl-PL" sz="5400" dirty="0" err="1">
                <a:solidFill>
                  <a:schemeClr val="tx1"/>
                </a:solidFill>
              </a:rPr>
              <a:t>POLMAR’s</a:t>
            </a:r>
            <a:r>
              <a:rPr lang="pl-PL" sz="5400" dirty="0">
                <a:solidFill>
                  <a:schemeClr val="tx1"/>
                </a:solidFill>
              </a:rPr>
              <a:t> </a:t>
            </a:r>
            <a:r>
              <a:rPr lang="pl-PL" sz="5400" dirty="0" err="1">
                <a:solidFill>
                  <a:schemeClr val="tx1"/>
                </a:solidFill>
              </a:rPr>
              <a:t>main</a:t>
            </a:r>
            <a:r>
              <a:rPr lang="pl-PL" sz="5400" dirty="0">
                <a:solidFill>
                  <a:schemeClr val="tx1"/>
                </a:solidFill>
              </a:rPr>
              <a:t> </a:t>
            </a:r>
            <a:r>
              <a:rPr lang="pl-PL" sz="5400" dirty="0" err="1">
                <a:solidFill>
                  <a:schemeClr val="tx1"/>
                </a:solidFill>
              </a:rPr>
              <a:t>product</a:t>
            </a:r>
            <a:r>
              <a:rPr lang="pl-PL" sz="5400" dirty="0">
                <a:solidFill>
                  <a:schemeClr val="tx1"/>
                </a:solidFill>
              </a:rPr>
              <a:t> </a:t>
            </a:r>
            <a:r>
              <a:rPr lang="pl-PL" sz="5400" dirty="0" err="1">
                <a:solidFill>
                  <a:schemeClr val="tx1"/>
                </a:solidFill>
              </a:rPr>
              <a:t>is</a:t>
            </a:r>
            <a:r>
              <a:rPr lang="pl-PL" sz="5400" dirty="0">
                <a:solidFill>
                  <a:schemeClr val="tx1"/>
                </a:solidFill>
              </a:rPr>
              <a:t> </a:t>
            </a:r>
            <a:r>
              <a:rPr lang="pl-PL" sz="5400" dirty="0" err="1">
                <a:solidFill>
                  <a:schemeClr val="tx1"/>
                </a:solidFill>
              </a:rPr>
              <a:t>SmartFlow</a:t>
            </a:r>
            <a:r>
              <a:rPr lang="pl-PL" sz="5400" dirty="0">
                <a:solidFill>
                  <a:schemeClr val="tx1"/>
                </a:solidFill>
              </a:rPr>
              <a:t> - </a:t>
            </a:r>
            <a:r>
              <a:rPr lang="pl-PL" sz="5400" dirty="0" err="1">
                <a:solidFill>
                  <a:schemeClr val="tx1"/>
                </a:solidFill>
              </a:rPr>
              <a:t>Chimney</a:t>
            </a:r>
            <a:r>
              <a:rPr lang="pl-PL" sz="5400" dirty="0">
                <a:solidFill>
                  <a:schemeClr val="tx1"/>
                </a:solidFill>
              </a:rPr>
              <a:t> Draft </a:t>
            </a:r>
            <a:r>
              <a:rPr lang="pl-PL" sz="5400" dirty="0" err="1">
                <a:solidFill>
                  <a:schemeClr val="tx1"/>
                </a:solidFill>
              </a:rPr>
              <a:t>Stabilizer</a:t>
            </a:r>
            <a:r>
              <a:rPr lang="pl-PL" sz="5400" dirty="0">
                <a:solidFill>
                  <a:schemeClr val="tx1"/>
                </a:solidFill>
              </a:rPr>
              <a:t> for heating, </a:t>
            </a:r>
            <a:r>
              <a:rPr lang="pl-PL" sz="5400" dirty="0" err="1">
                <a:solidFill>
                  <a:schemeClr val="tx1"/>
                </a:solidFill>
              </a:rPr>
              <a:t>fireplaces</a:t>
            </a:r>
            <a:r>
              <a:rPr lang="pl-PL" sz="5400" dirty="0">
                <a:solidFill>
                  <a:schemeClr val="tx1"/>
                </a:solidFill>
              </a:rPr>
              <a:t>, </a:t>
            </a:r>
            <a:r>
              <a:rPr lang="pl-PL" sz="5400" dirty="0" err="1">
                <a:solidFill>
                  <a:schemeClr val="tx1"/>
                </a:solidFill>
              </a:rPr>
              <a:t>ventilation</a:t>
            </a:r>
            <a:r>
              <a:rPr lang="pl-PL" sz="5400" dirty="0">
                <a:solidFill>
                  <a:schemeClr val="tx1"/>
                </a:solidFill>
              </a:rPr>
              <a:t>. </a:t>
            </a:r>
            <a:r>
              <a:rPr lang="pl-PL" sz="5400" dirty="0" err="1">
                <a:solidFill>
                  <a:schemeClr val="tx1"/>
                </a:solidFill>
              </a:rPr>
              <a:t>Patented</a:t>
            </a:r>
            <a:r>
              <a:rPr lang="pl-PL" sz="5400" dirty="0">
                <a:solidFill>
                  <a:schemeClr val="tx1"/>
                </a:solidFill>
              </a:rPr>
              <a:t> </a:t>
            </a:r>
            <a:r>
              <a:rPr lang="pl-PL" sz="5400" dirty="0" err="1">
                <a:solidFill>
                  <a:schemeClr val="tx1"/>
                </a:solidFill>
              </a:rPr>
              <a:t>technology</a:t>
            </a:r>
            <a:r>
              <a:rPr lang="pl-PL" sz="5400" dirty="0">
                <a:solidFill>
                  <a:schemeClr val="tx1"/>
                </a:solidFill>
              </a:rPr>
              <a:t> </a:t>
            </a:r>
            <a:r>
              <a:rPr lang="pl-PL" sz="5400" dirty="0" err="1">
                <a:solidFill>
                  <a:schemeClr val="tx1"/>
                </a:solidFill>
              </a:rPr>
              <a:t>helps</a:t>
            </a:r>
            <a:r>
              <a:rPr lang="pl-PL" sz="5400" dirty="0">
                <a:solidFill>
                  <a:schemeClr val="tx1"/>
                </a:solidFill>
              </a:rPr>
              <a:t> to </a:t>
            </a:r>
            <a:r>
              <a:rPr lang="pl-PL" sz="5400" dirty="0" err="1">
                <a:solidFill>
                  <a:schemeClr val="tx1"/>
                </a:solidFill>
              </a:rPr>
              <a:t>protect</a:t>
            </a:r>
            <a:r>
              <a:rPr lang="pl-PL" sz="5400" dirty="0">
                <a:solidFill>
                  <a:schemeClr val="tx1"/>
                </a:solidFill>
              </a:rPr>
              <a:t> the environment by </a:t>
            </a:r>
            <a:r>
              <a:rPr lang="pl-PL" sz="5400" dirty="0" err="1">
                <a:solidFill>
                  <a:schemeClr val="tx1"/>
                </a:solidFill>
              </a:rPr>
              <a:t>stabilizing</a:t>
            </a:r>
            <a:r>
              <a:rPr lang="pl-PL" sz="5400" dirty="0">
                <a:solidFill>
                  <a:schemeClr val="tx1"/>
                </a:solidFill>
              </a:rPr>
              <a:t> the </a:t>
            </a:r>
            <a:r>
              <a:rPr lang="pl-PL" sz="5400" dirty="0" err="1">
                <a:solidFill>
                  <a:schemeClr val="tx1"/>
                </a:solidFill>
              </a:rPr>
              <a:t>stack</a:t>
            </a:r>
            <a:r>
              <a:rPr lang="pl-PL" sz="5400" dirty="0">
                <a:solidFill>
                  <a:schemeClr val="tx1"/>
                </a:solidFill>
              </a:rPr>
              <a:t> </a:t>
            </a:r>
            <a:r>
              <a:rPr lang="pl-PL" sz="5400" dirty="0" err="1">
                <a:solidFill>
                  <a:schemeClr val="tx1"/>
                </a:solidFill>
              </a:rPr>
              <a:t>effect</a:t>
            </a:r>
            <a:r>
              <a:rPr lang="pl-PL" sz="5400" dirty="0">
                <a:solidFill>
                  <a:schemeClr val="tx1"/>
                </a:solidFill>
              </a:rPr>
              <a:t> and </a:t>
            </a:r>
            <a:r>
              <a:rPr lang="pl-PL" sz="5400" dirty="0" err="1">
                <a:solidFill>
                  <a:schemeClr val="tx1"/>
                </a:solidFill>
              </a:rPr>
              <a:t>lowering</a:t>
            </a:r>
            <a:r>
              <a:rPr lang="pl-PL" sz="5400" dirty="0">
                <a:solidFill>
                  <a:schemeClr val="tx1"/>
                </a:solidFill>
              </a:rPr>
              <a:t> the </a:t>
            </a:r>
            <a:r>
              <a:rPr lang="pl-PL" sz="5400" dirty="0" err="1">
                <a:solidFill>
                  <a:schemeClr val="tx1"/>
                </a:solidFill>
              </a:rPr>
              <a:t>emissions</a:t>
            </a:r>
            <a:r>
              <a:rPr lang="pl-PL" sz="5400" dirty="0">
                <a:solidFill>
                  <a:schemeClr val="tx1"/>
                </a:solidFill>
              </a:rPr>
              <a:t> </a:t>
            </a:r>
            <a:r>
              <a:rPr lang="pl-PL" sz="5400" dirty="0" err="1">
                <a:solidFill>
                  <a:schemeClr val="tx1"/>
                </a:solidFill>
              </a:rPr>
              <a:t>even</a:t>
            </a:r>
            <a:r>
              <a:rPr lang="pl-PL" sz="5400" dirty="0">
                <a:solidFill>
                  <a:schemeClr val="tx1"/>
                </a:solidFill>
              </a:rPr>
              <a:t> by 70%. The </a:t>
            </a:r>
            <a:r>
              <a:rPr lang="pl-PL" sz="5400" dirty="0" err="1">
                <a:solidFill>
                  <a:schemeClr val="tx1"/>
                </a:solidFill>
              </a:rPr>
              <a:t>condensation</a:t>
            </a:r>
            <a:r>
              <a:rPr lang="pl-PL" sz="5400" dirty="0">
                <a:solidFill>
                  <a:schemeClr val="tx1"/>
                </a:solidFill>
              </a:rPr>
              <a:t> of </a:t>
            </a:r>
            <a:r>
              <a:rPr lang="pl-PL" sz="5400" dirty="0" err="1">
                <a:solidFill>
                  <a:schemeClr val="tx1"/>
                </a:solidFill>
              </a:rPr>
              <a:t>steam</a:t>
            </a:r>
            <a:r>
              <a:rPr lang="pl-PL" sz="5400" dirty="0">
                <a:solidFill>
                  <a:schemeClr val="tx1"/>
                </a:solidFill>
              </a:rPr>
              <a:t> and </a:t>
            </a:r>
            <a:r>
              <a:rPr lang="pl-PL" sz="5400" dirty="0" err="1">
                <a:solidFill>
                  <a:schemeClr val="tx1"/>
                </a:solidFill>
              </a:rPr>
              <a:t>soot</a:t>
            </a:r>
            <a:r>
              <a:rPr lang="pl-PL" sz="5400" dirty="0">
                <a:solidFill>
                  <a:schemeClr val="tx1"/>
                </a:solidFill>
              </a:rPr>
              <a:t> </a:t>
            </a:r>
            <a:r>
              <a:rPr lang="pl-PL" sz="5400" dirty="0" err="1">
                <a:solidFill>
                  <a:schemeClr val="tx1"/>
                </a:solidFill>
              </a:rPr>
              <a:t>buildup</a:t>
            </a:r>
            <a:r>
              <a:rPr lang="pl-PL" sz="5400" dirty="0">
                <a:solidFill>
                  <a:schemeClr val="tx1"/>
                </a:solidFill>
              </a:rPr>
              <a:t> </a:t>
            </a:r>
            <a:r>
              <a:rPr lang="pl-PL" sz="5400" dirty="0" err="1">
                <a:solidFill>
                  <a:schemeClr val="tx1"/>
                </a:solidFill>
              </a:rPr>
              <a:t>are</a:t>
            </a:r>
            <a:r>
              <a:rPr lang="pl-PL" sz="5400" dirty="0">
                <a:solidFill>
                  <a:schemeClr val="tx1"/>
                </a:solidFill>
              </a:rPr>
              <a:t> </a:t>
            </a:r>
            <a:r>
              <a:rPr lang="pl-PL" sz="5400" dirty="0" err="1">
                <a:solidFill>
                  <a:schemeClr val="tx1"/>
                </a:solidFill>
              </a:rPr>
              <a:t>reduced</a:t>
            </a:r>
            <a:r>
              <a:rPr lang="pl-PL" sz="5400" dirty="0">
                <a:solidFill>
                  <a:schemeClr val="tx1"/>
                </a:solidFill>
              </a:rPr>
              <a:t> by as much as 80%. It </a:t>
            </a:r>
            <a:r>
              <a:rPr lang="pl-PL" sz="5400" dirty="0" err="1">
                <a:solidFill>
                  <a:schemeClr val="tx1"/>
                </a:solidFill>
              </a:rPr>
              <a:t>also</a:t>
            </a:r>
            <a:r>
              <a:rPr lang="pl-PL" sz="5400" dirty="0">
                <a:solidFill>
                  <a:schemeClr val="tx1"/>
                </a:solidFill>
              </a:rPr>
              <a:t> </a:t>
            </a:r>
            <a:r>
              <a:rPr lang="pl-PL" sz="5400" dirty="0" err="1">
                <a:solidFill>
                  <a:schemeClr val="tx1"/>
                </a:solidFill>
              </a:rPr>
              <a:t>pays</a:t>
            </a:r>
            <a:r>
              <a:rPr lang="pl-PL" sz="5400" dirty="0">
                <a:solidFill>
                  <a:schemeClr val="tx1"/>
                </a:solidFill>
              </a:rPr>
              <a:t> off with </a:t>
            </a:r>
            <a:r>
              <a:rPr lang="pl-PL" sz="5400" dirty="0" err="1">
                <a:solidFill>
                  <a:schemeClr val="tx1"/>
                </a:solidFill>
              </a:rPr>
              <a:t>savings</a:t>
            </a:r>
            <a:r>
              <a:rPr lang="pl-PL" sz="5400" dirty="0">
                <a:solidFill>
                  <a:schemeClr val="tx1"/>
                </a:solidFill>
              </a:rPr>
              <a:t> in heating </a:t>
            </a:r>
            <a:r>
              <a:rPr lang="pl-PL" sz="5400" dirty="0" err="1">
                <a:solidFill>
                  <a:schemeClr val="tx1"/>
                </a:solidFill>
              </a:rPr>
              <a:t>costs</a:t>
            </a:r>
            <a:r>
              <a:rPr lang="pl-PL" sz="5400" dirty="0">
                <a:solidFill>
                  <a:schemeClr val="tx1"/>
                </a:solidFill>
              </a:rPr>
              <a:t>.</a:t>
            </a:r>
            <a:endParaRPr lang="en-GB" dirty="0">
              <a:solidFill>
                <a:schemeClr val="tx1"/>
              </a:solidFill>
            </a:endParaRPr>
          </a:p>
        </p:txBody>
      </p:sp>
    </p:spTree>
    <p:extLst>
      <p:ext uri="{BB962C8B-B14F-4D97-AF65-F5344CB8AC3E}">
        <p14:creationId xmlns:p14="http://schemas.microsoft.com/office/powerpoint/2010/main" val="13584412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8802410"/>
          </a:xfrm>
        </p:spPr>
        <p:txBody>
          <a:bodyPr anchor="t"/>
          <a:lstStyle/>
          <a:p>
            <a:r>
              <a:rPr lang="pl-PL" b="0" dirty="0"/>
              <a:t>Company:</a:t>
            </a:r>
            <a:br>
              <a:rPr lang="pl-PL" b="0" dirty="0"/>
            </a:br>
            <a:r>
              <a:rPr lang="pl-PL" dirty="0"/>
              <a:t>PPMB NIEMCE</a:t>
            </a:r>
            <a:br>
              <a:rPr lang="pl-PL" dirty="0"/>
            </a:br>
            <a:br>
              <a:rPr lang="pl-PL" sz="4000" dirty="0"/>
            </a:br>
            <a:r>
              <a:rPr lang="pl-PL" b="0" dirty="0">
                <a:solidFill>
                  <a:schemeClr val="tx1"/>
                </a:solidFill>
              </a:rPr>
              <a:t>Profile:</a:t>
            </a:r>
            <a:br>
              <a:rPr lang="pl-PL" b="0" dirty="0">
                <a:solidFill>
                  <a:schemeClr val="tx1"/>
                </a:solidFill>
              </a:rPr>
            </a:br>
            <a:r>
              <a:rPr lang="en-GB" sz="5400" dirty="0">
                <a:solidFill>
                  <a:schemeClr val="tx1"/>
                </a:solidFill>
              </a:rPr>
              <a:t>One of the largest producers of building materials in Poland founded in 1972. Specialises in the production of high-quality universal silicate blocks under the UNISIL brand.</a:t>
            </a:r>
            <a:br>
              <a:rPr lang="pl-PL" dirty="0">
                <a:solidFill>
                  <a:schemeClr val="tx1"/>
                </a:solidFill>
              </a:rPr>
            </a:br>
            <a:br>
              <a:rPr lang="pl-PL" sz="3200" dirty="0"/>
            </a:br>
            <a:endParaRPr lang="en-GB" dirty="0"/>
          </a:p>
        </p:txBody>
      </p:sp>
    </p:spTree>
    <p:extLst>
      <p:ext uri="{BB962C8B-B14F-4D97-AF65-F5344CB8AC3E}">
        <p14:creationId xmlns:p14="http://schemas.microsoft.com/office/powerpoint/2010/main" val="4059515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7632859"/>
          </a:xfrm>
        </p:spPr>
        <p:txBody>
          <a:bodyPr anchor="t"/>
          <a:lstStyle/>
          <a:p>
            <a:r>
              <a:rPr lang="pl-PL" b="0" dirty="0"/>
              <a:t>Company:</a:t>
            </a:r>
            <a:br>
              <a:rPr lang="pl-PL" b="0" dirty="0"/>
            </a:br>
            <a:r>
              <a:rPr lang="pl-PL" dirty="0"/>
              <a:t>Q4SKI</a:t>
            </a:r>
            <a:br>
              <a:rPr lang="pl-PL" dirty="0"/>
            </a:br>
            <a:br>
              <a:rPr lang="pl-PL" sz="4000" dirty="0"/>
            </a:br>
            <a:r>
              <a:rPr lang="pl-PL" b="0" dirty="0">
                <a:solidFill>
                  <a:schemeClr val="tx1"/>
                </a:solidFill>
              </a:rPr>
              <a:t>Profile:</a:t>
            </a:r>
            <a:br>
              <a:rPr lang="pl-PL" b="0" dirty="0">
                <a:solidFill>
                  <a:schemeClr val="tx1"/>
                </a:solidFill>
              </a:rPr>
            </a:br>
            <a:r>
              <a:rPr lang="pl-PL" sz="5400" dirty="0">
                <a:solidFill>
                  <a:schemeClr val="tx1"/>
                </a:solidFill>
              </a:rPr>
              <a:t>Q4SKI </a:t>
            </a:r>
            <a:r>
              <a:rPr lang="pl-PL" sz="5400" dirty="0" err="1">
                <a:solidFill>
                  <a:schemeClr val="tx1"/>
                </a:solidFill>
              </a:rPr>
              <a:t>deals</a:t>
            </a:r>
            <a:r>
              <a:rPr lang="pl-PL" sz="5400" dirty="0">
                <a:solidFill>
                  <a:schemeClr val="tx1"/>
                </a:solidFill>
              </a:rPr>
              <a:t> with the </a:t>
            </a:r>
            <a:r>
              <a:rPr lang="pl-PL" sz="5400" dirty="0" err="1">
                <a:solidFill>
                  <a:schemeClr val="tx1"/>
                </a:solidFill>
              </a:rPr>
              <a:t>construction</a:t>
            </a:r>
            <a:r>
              <a:rPr lang="pl-PL" sz="5400" dirty="0">
                <a:solidFill>
                  <a:schemeClr val="tx1"/>
                </a:solidFill>
              </a:rPr>
              <a:t> and </a:t>
            </a:r>
            <a:r>
              <a:rPr lang="pl-PL" sz="5400" dirty="0" err="1">
                <a:solidFill>
                  <a:schemeClr val="tx1"/>
                </a:solidFill>
              </a:rPr>
              <a:t>modernization</a:t>
            </a:r>
            <a:r>
              <a:rPr lang="pl-PL" sz="5400" dirty="0">
                <a:solidFill>
                  <a:schemeClr val="tx1"/>
                </a:solidFill>
              </a:rPr>
              <a:t> of </a:t>
            </a:r>
            <a:r>
              <a:rPr lang="pl-PL" sz="5400" dirty="0" err="1">
                <a:solidFill>
                  <a:schemeClr val="tx1"/>
                </a:solidFill>
              </a:rPr>
              <a:t>ski</a:t>
            </a:r>
            <a:r>
              <a:rPr lang="pl-PL" sz="5400" dirty="0">
                <a:solidFill>
                  <a:schemeClr val="tx1"/>
                </a:solidFill>
              </a:rPr>
              <a:t> jumping </a:t>
            </a:r>
            <a:r>
              <a:rPr lang="pl-PL" sz="5400" dirty="0" err="1">
                <a:solidFill>
                  <a:schemeClr val="tx1"/>
                </a:solidFill>
              </a:rPr>
              <a:t>hills</a:t>
            </a:r>
            <a:r>
              <a:rPr lang="pl-PL" sz="5400" dirty="0">
                <a:solidFill>
                  <a:schemeClr val="tx1"/>
                </a:solidFill>
              </a:rPr>
              <a:t>. The </a:t>
            </a:r>
            <a:r>
              <a:rPr lang="pl-PL" sz="5400" dirty="0" err="1">
                <a:solidFill>
                  <a:schemeClr val="tx1"/>
                </a:solidFill>
              </a:rPr>
              <a:t>company</a:t>
            </a:r>
            <a:r>
              <a:rPr lang="pl-PL" sz="5400" dirty="0">
                <a:solidFill>
                  <a:schemeClr val="tx1"/>
                </a:solidFill>
              </a:rPr>
              <a:t> </a:t>
            </a:r>
            <a:r>
              <a:rPr lang="pl-PL" sz="5400" dirty="0" err="1">
                <a:solidFill>
                  <a:schemeClr val="tx1"/>
                </a:solidFill>
              </a:rPr>
              <a:t>created</a:t>
            </a:r>
            <a:r>
              <a:rPr lang="pl-PL" sz="5400" dirty="0">
                <a:solidFill>
                  <a:schemeClr val="tx1"/>
                </a:solidFill>
              </a:rPr>
              <a:t> the </a:t>
            </a:r>
            <a:r>
              <a:rPr lang="pl-PL" sz="5400" dirty="0" err="1">
                <a:solidFill>
                  <a:schemeClr val="tx1"/>
                </a:solidFill>
              </a:rPr>
              <a:t>concept</a:t>
            </a:r>
            <a:r>
              <a:rPr lang="pl-PL" sz="5400" dirty="0">
                <a:solidFill>
                  <a:schemeClr val="tx1"/>
                </a:solidFill>
              </a:rPr>
              <a:t> of </a:t>
            </a:r>
            <a:r>
              <a:rPr lang="pl-PL" sz="5400" dirty="0" err="1">
                <a:solidFill>
                  <a:schemeClr val="tx1"/>
                </a:solidFill>
              </a:rPr>
              <a:t>enclosing</a:t>
            </a:r>
            <a:r>
              <a:rPr lang="pl-PL" sz="5400" dirty="0">
                <a:solidFill>
                  <a:schemeClr val="tx1"/>
                </a:solidFill>
              </a:rPr>
              <a:t> the </a:t>
            </a:r>
            <a:r>
              <a:rPr lang="pl-PL" sz="5400" dirty="0" err="1">
                <a:solidFill>
                  <a:schemeClr val="tx1"/>
                </a:solidFill>
              </a:rPr>
              <a:t>descent</a:t>
            </a:r>
            <a:r>
              <a:rPr lang="pl-PL" sz="5400" dirty="0">
                <a:solidFill>
                  <a:schemeClr val="tx1"/>
                </a:solidFill>
              </a:rPr>
              <a:t> for </a:t>
            </a:r>
            <a:r>
              <a:rPr lang="pl-PL" sz="5400" dirty="0" err="1">
                <a:solidFill>
                  <a:schemeClr val="tx1"/>
                </a:solidFill>
              </a:rPr>
              <a:t>jumpers</a:t>
            </a:r>
            <a:r>
              <a:rPr lang="pl-PL" sz="5400" dirty="0">
                <a:solidFill>
                  <a:schemeClr val="tx1"/>
                </a:solidFill>
              </a:rPr>
              <a:t> </a:t>
            </a:r>
            <a:r>
              <a:rPr lang="pl-PL" sz="5400" dirty="0" err="1">
                <a:solidFill>
                  <a:schemeClr val="tx1"/>
                </a:solidFill>
              </a:rPr>
              <a:t>within</a:t>
            </a:r>
            <a:r>
              <a:rPr lang="pl-PL" sz="5400" dirty="0">
                <a:solidFill>
                  <a:schemeClr val="tx1"/>
                </a:solidFill>
              </a:rPr>
              <a:t> the </a:t>
            </a:r>
            <a:r>
              <a:rPr lang="pl-PL" sz="5400" dirty="0" err="1">
                <a:solidFill>
                  <a:schemeClr val="tx1"/>
                </a:solidFill>
              </a:rPr>
              <a:t>ski</a:t>
            </a:r>
            <a:r>
              <a:rPr lang="pl-PL" sz="5400" dirty="0">
                <a:solidFill>
                  <a:schemeClr val="tx1"/>
                </a:solidFill>
              </a:rPr>
              <a:t> </a:t>
            </a:r>
            <a:r>
              <a:rPr lang="pl-PL" sz="5400" dirty="0" err="1">
                <a:solidFill>
                  <a:schemeClr val="tx1"/>
                </a:solidFill>
              </a:rPr>
              <a:t>jump</a:t>
            </a:r>
            <a:r>
              <a:rPr lang="pl-PL" sz="5400" dirty="0">
                <a:solidFill>
                  <a:schemeClr val="tx1"/>
                </a:solidFill>
              </a:rPr>
              <a:t> with </a:t>
            </a:r>
            <a:r>
              <a:rPr lang="pl-PL" sz="5400" dirty="0" err="1">
                <a:solidFill>
                  <a:schemeClr val="tx1"/>
                </a:solidFill>
              </a:rPr>
              <a:t>an</a:t>
            </a:r>
            <a:r>
              <a:rPr lang="pl-PL" sz="5400" dirty="0">
                <a:solidFill>
                  <a:schemeClr val="tx1"/>
                </a:solidFill>
              </a:rPr>
              <a:t> </a:t>
            </a:r>
            <a:r>
              <a:rPr lang="pl-PL" sz="5400" dirty="0" err="1">
                <a:solidFill>
                  <a:schemeClr val="tx1"/>
                </a:solidFill>
              </a:rPr>
              <a:t>innovative</a:t>
            </a:r>
            <a:r>
              <a:rPr lang="pl-PL" sz="5400" dirty="0">
                <a:solidFill>
                  <a:schemeClr val="tx1"/>
                </a:solidFill>
              </a:rPr>
              <a:t> </a:t>
            </a:r>
            <a:r>
              <a:rPr lang="pl-PL" sz="5400" dirty="0" err="1">
                <a:solidFill>
                  <a:schemeClr val="tx1"/>
                </a:solidFill>
              </a:rPr>
              <a:t>glass</a:t>
            </a:r>
            <a:r>
              <a:rPr lang="pl-PL" sz="5400" dirty="0">
                <a:solidFill>
                  <a:schemeClr val="tx1"/>
                </a:solidFill>
              </a:rPr>
              <a:t> </a:t>
            </a:r>
            <a:r>
              <a:rPr lang="pl-PL" sz="5400" dirty="0" err="1">
                <a:solidFill>
                  <a:schemeClr val="tx1"/>
                </a:solidFill>
              </a:rPr>
              <a:t>tunnel</a:t>
            </a:r>
            <a:r>
              <a:rPr lang="pl-PL" sz="5400" dirty="0">
                <a:solidFill>
                  <a:schemeClr val="tx1"/>
                </a:solidFill>
              </a:rPr>
              <a:t>.</a:t>
            </a:r>
            <a:endParaRPr lang="en-GB" sz="7200" dirty="0">
              <a:solidFill>
                <a:schemeClr val="tx1"/>
              </a:solidFill>
            </a:endParaRPr>
          </a:p>
        </p:txBody>
      </p:sp>
    </p:spTree>
    <p:extLst>
      <p:ext uri="{BB962C8B-B14F-4D97-AF65-F5344CB8AC3E}">
        <p14:creationId xmlns:p14="http://schemas.microsoft.com/office/powerpoint/2010/main" val="8750212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8463855"/>
          </a:xfrm>
        </p:spPr>
        <p:txBody>
          <a:bodyPr anchor="t"/>
          <a:lstStyle/>
          <a:p>
            <a:r>
              <a:rPr lang="pl-PL" b="0" dirty="0"/>
              <a:t>Company:</a:t>
            </a:r>
            <a:br>
              <a:rPr lang="pl-PL" b="0" dirty="0"/>
            </a:br>
            <a:r>
              <a:rPr lang="pl-PL" dirty="0"/>
              <a:t>SR INTERNATIONAL SERVICES</a:t>
            </a:r>
            <a:br>
              <a:rPr lang="pl-PL" dirty="0"/>
            </a:br>
            <a:br>
              <a:rPr lang="pl-PL" sz="4000" dirty="0"/>
            </a:br>
            <a:r>
              <a:rPr lang="pl-PL" b="0" dirty="0">
                <a:solidFill>
                  <a:schemeClr val="tx1"/>
                </a:solidFill>
              </a:rPr>
              <a:t>Profile:</a:t>
            </a:r>
            <a:br>
              <a:rPr lang="pl-PL" b="0" dirty="0">
                <a:solidFill>
                  <a:schemeClr val="tx1"/>
                </a:solidFill>
              </a:rPr>
            </a:br>
            <a:r>
              <a:rPr lang="pl-PL" sz="5400" dirty="0">
                <a:solidFill>
                  <a:schemeClr val="tx1"/>
                </a:solidFill>
              </a:rPr>
              <a:t>We </a:t>
            </a:r>
            <a:r>
              <a:rPr lang="pl-PL" sz="5400" dirty="0" err="1">
                <a:solidFill>
                  <a:schemeClr val="tx1"/>
                </a:solidFill>
              </a:rPr>
              <a:t>support</a:t>
            </a:r>
            <a:r>
              <a:rPr lang="pl-PL" sz="5400" dirty="0">
                <a:solidFill>
                  <a:schemeClr val="tx1"/>
                </a:solidFill>
              </a:rPr>
              <a:t> </a:t>
            </a:r>
            <a:r>
              <a:rPr lang="pl-PL" sz="5400" dirty="0" err="1">
                <a:solidFill>
                  <a:schemeClr val="tx1"/>
                </a:solidFill>
              </a:rPr>
              <a:t>communities</a:t>
            </a:r>
            <a:r>
              <a:rPr lang="pl-PL" sz="5400" dirty="0">
                <a:solidFill>
                  <a:schemeClr val="tx1"/>
                </a:solidFill>
              </a:rPr>
              <a:t> in </a:t>
            </a:r>
            <a:r>
              <a:rPr lang="pl-PL" sz="5400" dirty="0" err="1">
                <a:solidFill>
                  <a:schemeClr val="tx1"/>
                </a:solidFill>
              </a:rPr>
              <a:t>their</a:t>
            </a:r>
            <a:r>
              <a:rPr lang="pl-PL" sz="5400" dirty="0">
                <a:solidFill>
                  <a:schemeClr val="tx1"/>
                </a:solidFill>
              </a:rPr>
              <a:t> </a:t>
            </a:r>
            <a:r>
              <a:rPr lang="pl-PL" sz="5400" dirty="0" err="1">
                <a:solidFill>
                  <a:schemeClr val="tx1"/>
                </a:solidFill>
              </a:rPr>
              <a:t>pursuit</a:t>
            </a:r>
            <a:r>
              <a:rPr lang="pl-PL" sz="5400" dirty="0">
                <a:solidFill>
                  <a:schemeClr val="tx1"/>
                </a:solidFill>
              </a:rPr>
              <a:t> of </a:t>
            </a:r>
            <a:r>
              <a:rPr lang="pl-PL" sz="5400" dirty="0" err="1">
                <a:solidFill>
                  <a:schemeClr val="tx1"/>
                </a:solidFill>
              </a:rPr>
              <a:t>energy</a:t>
            </a:r>
            <a:r>
              <a:rPr lang="pl-PL" sz="5400" dirty="0">
                <a:solidFill>
                  <a:schemeClr val="tx1"/>
                </a:solidFill>
              </a:rPr>
              <a:t> </a:t>
            </a:r>
            <a:r>
              <a:rPr lang="pl-PL" sz="5400" dirty="0" err="1">
                <a:solidFill>
                  <a:schemeClr val="tx1"/>
                </a:solidFill>
              </a:rPr>
              <a:t>neutrality</a:t>
            </a:r>
            <a:r>
              <a:rPr lang="pl-PL" sz="5400" dirty="0">
                <a:solidFill>
                  <a:schemeClr val="tx1"/>
                </a:solidFill>
              </a:rPr>
              <a:t> by </a:t>
            </a:r>
            <a:r>
              <a:rPr lang="pl-PL" sz="5400" dirty="0" err="1">
                <a:solidFill>
                  <a:schemeClr val="tx1"/>
                </a:solidFill>
              </a:rPr>
              <a:t>informing</a:t>
            </a:r>
            <a:r>
              <a:rPr lang="pl-PL" sz="5400" dirty="0">
                <a:solidFill>
                  <a:schemeClr val="tx1"/>
                </a:solidFill>
              </a:rPr>
              <a:t> </a:t>
            </a:r>
            <a:r>
              <a:rPr lang="pl-PL" sz="5400" dirty="0" err="1">
                <a:solidFill>
                  <a:schemeClr val="tx1"/>
                </a:solidFill>
              </a:rPr>
              <a:t>about</a:t>
            </a:r>
            <a:r>
              <a:rPr lang="pl-PL" sz="5400" dirty="0">
                <a:solidFill>
                  <a:schemeClr val="tx1"/>
                </a:solidFill>
              </a:rPr>
              <a:t> </a:t>
            </a:r>
            <a:r>
              <a:rPr lang="pl-PL" sz="5400" dirty="0" err="1">
                <a:solidFill>
                  <a:schemeClr val="tx1"/>
                </a:solidFill>
              </a:rPr>
              <a:t>technologies</a:t>
            </a:r>
            <a:r>
              <a:rPr lang="pl-PL" sz="5400" dirty="0">
                <a:solidFill>
                  <a:schemeClr val="tx1"/>
                </a:solidFill>
              </a:rPr>
              <a:t> and </a:t>
            </a:r>
            <a:r>
              <a:rPr lang="pl-PL" sz="5400" dirty="0" err="1">
                <a:solidFill>
                  <a:schemeClr val="tx1"/>
                </a:solidFill>
              </a:rPr>
              <a:t>enabling</a:t>
            </a:r>
            <a:r>
              <a:rPr lang="pl-PL" sz="5400" dirty="0">
                <a:solidFill>
                  <a:schemeClr val="tx1"/>
                </a:solidFill>
              </a:rPr>
              <a:t> </a:t>
            </a:r>
            <a:r>
              <a:rPr lang="pl-PL" sz="5400" dirty="0" err="1">
                <a:solidFill>
                  <a:schemeClr val="tx1"/>
                </a:solidFill>
              </a:rPr>
              <a:t>access</a:t>
            </a:r>
            <a:r>
              <a:rPr lang="pl-PL" sz="5400" dirty="0">
                <a:solidFill>
                  <a:schemeClr val="tx1"/>
                </a:solidFill>
              </a:rPr>
              <a:t> by the </a:t>
            </a:r>
            <a:r>
              <a:rPr lang="pl-PL" sz="5400" dirty="0" err="1">
                <a:solidFill>
                  <a:schemeClr val="tx1"/>
                </a:solidFill>
              </a:rPr>
              <a:t>Supercharged</a:t>
            </a:r>
            <a:r>
              <a:rPr lang="pl-PL" sz="5400" dirty="0">
                <a:solidFill>
                  <a:schemeClr val="tx1"/>
                </a:solidFill>
              </a:rPr>
              <a:t> platform. SR International </a:t>
            </a:r>
            <a:r>
              <a:rPr lang="pl-PL" sz="5400" dirty="0" err="1">
                <a:solidFill>
                  <a:schemeClr val="tx1"/>
                </a:solidFill>
              </a:rPr>
              <a:t>is</a:t>
            </a:r>
            <a:r>
              <a:rPr lang="pl-PL" sz="5400" dirty="0">
                <a:solidFill>
                  <a:schemeClr val="tx1"/>
                </a:solidFill>
              </a:rPr>
              <a:t> </a:t>
            </a:r>
            <a:r>
              <a:rPr lang="pl-PL" sz="5400" dirty="0" err="1">
                <a:solidFill>
                  <a:schemeClr val="tx1"/>
                </a:solidFill>
              </a:rPr>
              <a:t>also</a:t>
            </a:r>
            <a:r>
              <a:rPr lang="pl-PL" sz="5400" dirty="0">
                <a:solidFill>
                  <a:schemeClr val="tx1"/>
                </a:solidFill>
              </a:rPr>
              <a:t> developing a </a:t>
            </a:r>
            <a:r>
              <a:rPr lang="pl-PL" sz="5400" dirty="0" err="1">
                <a:solidFill>
                  <a:schemeClr val="tx1"/>
                </a:solidFill>
              </a:rPr>
              <a:t>virtual</a:t>
            </a:r>
            <a:r>
              <a:rPr lang="pl-PL" sz="5400" dirty="0">
                <a:solidFill>
                  <a:schemeClr val="tx1"/>
                </a:solidFill>
              </a:rPr>
              <a:t> </a:t>
            </a:r>
            <a:r>
              <a:rPr lang="pl-PL" sz="5400" dirty="0" err="1">
                <a:solidFill>
                  <a:schemeClr val="tx1"/>
                </a:solidFill>
              </a:rPr>
              <a:t>power</a:t>
            </a:r>
            <a:r>
              <a:rPr lang="pl-PL" sz="5400" dirty="0">
                <a:solidFill>
                  <a:schemeClr val="tx1"/>
                </a:solidFill>
              </a:rPr>
              <a:t> plant design </a:t>
            </a:r>
            <a:r>
              <a:rPr lang="pl-PL" sz="5400" dirty="0" err="1">
                <a:solidFill>
                  <a:schemeClr val="tx1"/>
                </a:solidFill>
              </a:rPr>
              <a:t>so</a:t>
            </a:r>
            <a:r>
              <a:rPr lang="pl-PL" sz="5400" dirty="0">
                <a:solidFill>
                  <a:schemeClr val="tx1"/>
                </a:solidFill>
              </a:rPr>
              <a:t> </a:t>
            </a:r>
            <a:r>
              <a:rPr lang="pl-PL" sz="5400" dirty="0" err="1">
                <a:solidFill>
                  <a:schemeClr val="tx1"/>
                </a:solidFill>
              </a:rPr>
              <a:t>that</a:t>
            </a:r>
            <a:r>
              <a:rPr lang="pl-PL" sz="5400" dirty="0">
                <a:solidFill>
                  <a:schemeClr val="tx1"/>
                </a:solidFill>
              </a:rPr>
              <a:t> </a:t>
            </a:r>
            <a:r>
              <a:rPr lang="pl-PL" sz="5400" dirty="0" err="1">
                <a:solidFill>
                  <a:schemeClr val="tx1"/>
                </a:solidFill>
              </a:rPr>
              <a:t>it</a:t>
            </a:r>
            <a:r>
              <a:rPr lang="pl-PL" sz="5400" dirty="0">
                <a:solidFill>
                  <a:schemeClr val="tx1"/>
                </a:solidFill>
              </a:rPr>
              <a:t> </a:t>
            </a:r>
            <a:r>
              <a:rPr lang="pl-PL" sz="5400" dirty="0" err="1">
                <a:solidFill>
                  <a:schemeClr val="tx1"/>
                </a:solidFill>
              </a:rPr>
              <a:t>is</a:t>
            </a:r>
            <a:r>
              <a:rPr lang="pl-PL" sz="5400" dirty="0">
                <a:solidFill>
                  <a:schemeClr val="tx1"/>
                </a:solidFill>
              </a:rPr>
              <a:t> </a:t>
            </a:r>
            <a:r>
              <a:rPr lang="pl-PL" sz="5400" dirty="0" err="1">
                <a:solidFill>
                  <a:schemeClr val="tx1"/>
                </a:solidFill>
              </a:rPr>
              <a:t>possible</a:t>
            </a:r>
            <a:r>
              <a:rPr lang="pl-PL" sz="5400" dirty="0">
                <a:solidFill>
                  <a:schemeClr val="tx1"/>
                </a:solidFill>
              </a:rPr>
              <a:t> to </a:t>
            </a:r>
            <a:r>
              <a:rPr lang="pl-PL" sz="5400" dirty="0" err="1">
                <a:solidFill>
                  <a:schemeClr val="tx1"/>
                </a:solidFill>
              </a:rPr>
              <a:t>combine</a:t>
            </a:r>
            <a:r>
              <a:rPr lang="pl-PL" sz="5400" dirty="0">
                <a:solidFill>
                  <a:schemeClr val="tx1"/>
                </a:solidFill>
              </a:rPr>
              <a:t> </a:t>
            </a:r>
            <a:r>
              <a:rPr lang="pl-PL" sz="5400" dirty="0" err="1">
                <a:solidFill>
                  <a:schemeClr val="tx1"/>
                </a:solidFill>
              </a:rPr>
              <a:t>many</a:t>
            </a:r>
            <a:r>
              <a:rPr lang="pl-PL" sz="5400" dirty="0">
                <a:solidFill>
                  <a:schemeClr val="tx1"/>
                </a:solidFill>
              </a:rPr>
              <a:t> </a:t>
            </a:r>
            <a:r>
              <a:rPr lang="pl-PL" sz="5400" dirty="0" err="1">
                <a:solidFill>
                  <a:schemeClr val="tx1"/>
                </a:solidFill>
              </a:rPr>
              <a:t>different</a:t>
            </a:r>
            <a:r>
              <a:rPr lang="pl-PL" sz="5400" dirty="0">
                <a:solidFill>
                  <a:schemeClr val="tx1"/>
                </a:solidFill>
              </a:rPr>
              <a:t> </a:t>
            </a:r>
            <a:r>
              <a:rPr lang="pl-PL" sz="5400" dirty="0" err="1">
                <a:solidFill>
                  <a:schemeClr val="tx1"/>
                </a:solidFill>
              </a:rPr>
              <a:t>types</a:t>
            </a:r>
            <a:r>
              <a:rPr lang="pl-PL" sz="5400" dirty="0">
                <a:solidFill>
                  <a:schemeClr val="tx1"/>
                </a:solidFill>
              </a:rPr>
              <a:t> of </a:t>
            </a:r>
            <a:r>
              <a:rPr lang="pl-PL" sz="5400" dirty="0" err="1">
                <a:solidFill>
                  <a:schemeClr val="tx1"/>
                </a:solidFill>
              </a:rPr>
              <a:t>installations</a:t>
            </a:r>
            <a:r>
              <a:rPr lang="pl-PL" sz="5400" dirty="0">
                <a:solidFill>
                  <a:schemeClr val="tx1"/>
                </a:solidFill>
              </a:rPr>
              <a:t> </a:t>
            </a:r>
            <a:r>
              <a:rPr lang="pl-PL" sz="5400" dirty="0" err="1">
                <a:solidFill>
                  <a:schemeClr val="tx1"/>
                </a:solidFill>
              </a:rPr>
              <a:t>into</a:t>
            </a:r>
            <a:r>
              <a:rPr lang="pl-PL" sz="5400" dirty="0">
                <a:solidFill>
                  <a:schemeClr val="tx1"/>
                </a:solidFill>
              </a:rPr>
              <a:t> one </a:t>
            </a:r>
            <a:r>
              <a:rPr lang="pl-PL" sz="5400" dirty="0" err="1">
                <a:solidFill>
                  <a:schemeClr val="tx1"/>
                </a:solidFill>
              </a:rPr>
              <a:t>decentralized</a:t>
            </a:r>
            <a:r>
              <a:rPr lang="pl-PL" sz="5400" dirty="0">
                <a:solidFill>
                  <a:schemeClr val="tx1"/>
                </a:solidFill>
              </a:rPr>
              <a:t> </a:t>
            </a:r>
            <a:r>
              <a:rPr lang="pl-PL" sz="5400" dirty="0" err="1">
                <a:solidFill>
                  <a:schemeClr val="tx1"/>
                </a:solidFill>
              </a:rPr>
              <a:t>project</a:t>
            </a:r>
            <a:r>
              <a:rPr lang="pl-PL" sz="5400" dirty="0">
                <a:solidFill>
                  <a:schemeClr val="tx1"/>
                </a:solidFill>
              </a:rPr>
              <a:t>. </a:t>
            </a:r>
            <a:endParaRPr lang="en-GB" sz="5400" dirty="0">
              <a:solidFill>
                <a:schemeClr val="tx1"/>
              </a:solidFill>
            </a:endParaRPr>
          </a:p>
        </p:txBody>
      </p:sp>
    </p:spTree>
    <p:extLst>
      <p:ext uri="{BB962C8B-B14F-4D97-AF65-F5344CB8AC3E}">
        <p14:creationId xmlns:p14="http://schemas.microsoft.com/office/powerpoint/2010/main" val="8350606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7817525"/>
          </a:xfrm>
        </p:spPr>
        <p:txBody>
          <a:bodyPr anchor="t"/>
          <a:lstStyle/>
          <a:p>
            <a:r>
              <a:rPr lang="pl-PL" b="0" dirty="0"/>
              <a:t>Company:</a:t>
            </a:r>
            <a:br>
              <a:rPr lang="pl-PL" b="0" dirty="0"/>
            </a:br>
            <a:r>
              <a:rPr lang="pl-PL" dirty="0"/>
              <a:t>SUNROOF TECHNOLOGY</a:t>
            </a:r>
            <a:br>
              <a:rPr lang="pl-PL" dirty="0"/>
            </a:br>
            <a:br>
              <a:rPr lang="pl-PL" sz="4000" dirty="0"/>
            </a:br>
            <a:r>
              <a:rPr lang="pl-PL" b="0" dirty="0">
                <a:solidFill>
                  <a:schemeClr val="tx1"/>
                </a:solidFill>
              </a:rPr>
              <a:t>Profile:</a:t>
            </a:r>
            <a:br>
              <a:rPr lang="pl-PL" b="0" dirty="0">
                <a:solidFill>
                  <a:schemeClr val="tx1"/>
                </a:solidFill>
              </a:rPr>
            </a:br>
            <a:r>
              <a:rPr lang="pl-PL" sz="5400" dirty="0" err="1">
                <a:solidFill>
                  <a:schemeClr val="tx1"/>
                </a:solidFill>
              </a:rPr>
              <a:t>SunRoof</a:t>
            </a:r>
            <a:r>
              <a:rPr lang="pl-PL" sz="5400" dirty="0">
                <a:solidFill>
                  <a:schemeClr val="tx1"/>
                </a:solidFill>
              </a:rPr>
              <a:t> </a:t>
            </a:r>
            <a:r>
              <a:rPr lang="pl-PL" sz="5400" dirty="0" err="1">
                <a:solidFill>
                  <a:schemeClr val="tx1"/>
                </a:solidFill>
              </a:rPr>
              <a:t>is</a:t>
            </a:r>
            <a:r>
              <a:rPr lang="pl-PL" sz="5400" dirty="0">
                <a:solidFill>
                  <a:schemeClr val="tx1"/>
                </a:solidFill>
              </a:rPr>
              <a:t> a </a:t>
            </a:r>
            <a:r>
              <a:rPr lang="pl-PL" sz="5400" dirty="0" err="1">
                <a:solidFill>
                  <a:schemeClr val="tx1"/>
                </a:solidFill>
              </a:rPr>
              <a:t>manufacturer</a:t>
            </a:r>
            <a:r>
              <a:rPr lang="pl-PL" sz="5400" dirty="0">
                <a:solidFill>
                  <a:schemeClr val="tx1"/>
                </a:solidFill>
              </a:rPr>
              <a:t> of </a:t>
            </a:r>
            <a:r>
              <a:rPr lang="pl-PL" sz="5400" dirty="0" err="1">
                <a:solidFill>
                  <a:schemeClr val="tx1"/>
                </a:solidFill>
              </a:rPr>
              <a:t>solar</a:t>
            </a:r>
            <a:r>
              <a:rPr lang="pl-PL" sz="5400" dirty="0">
                <a:solidFill>
                  <a:schemeClr val="tx1"/>
                </a:solidFill>
              </a:rPr>
              <a:t> </a:t>
            </a:r>
            <a:r>
              <a:rPr lang="pl-PL" sz="5400" dirty="0" err="1">
                <a:solidFill>
                  <a:schemeClr val="tx1"/>
                </a:solidFill>
              </a:rPr>
              <a:t>roofs</a:t>
            </a:r>
            <a:r>
              <a:rPr lang="pl-PL" sz="5400" dirty="0">
                <a:solidFill>
                  <a:schemeClr val="tx1"/>
                </a:solidFill>
              </a:rPr>
              <a:t>. The firm </a:t>
            </a:r>
            <a:r>
              <a:rPr lang="pl-PL" sz="5400" dirty="0" err="1">
                <a:solidFill>
                  <a:schemeClr val="tx1"/>
                </a:solidFill>
              </a:rPr>
              <a:t>has</a:t>
            </a:r>
            <a:r>
              <a:rPr lang="pl-PL" sz="5400" dirty="0">
                <a:solidFill>
                  <a:schemeClr val="tx1"/>
                </a:solidFill>
              </a:rPr>
              <a:t> </a:t>
            </a:r>
            <a:r>
              <a:rPr lang="pl-PL" sz="5400" dirty="0" err="1">
                <a:solidFill>
                  <a:schemeClr val="tx1"/>
                </a:solidFill>
              </a:rPr>
              <a:t>designed</a:t>
            </a:r>
            <a:r>
              <a:rPr lang="pl-PL" sz="5400" dirty="0">
                <a:solidFill>
                  <a:schemeClr val="tx1"/>
                </a:solidFill>
              </a:rPr>
              <a:t> and </a:t>
            </a:r>
            <a:r>
              <a:rPr lang="pl-PL" sz="5400" dirty="0" err="1">
                <a:solidFill>
                  <a:schemeClr val="tx1"/>
                </a:solidFill>
              </a:rPr>
              <a:t>developed</a:t>
            </a:r>
            <a:r>
              <a:rPr lang="pl-PL" sz="5400" dirty="0">
                <a:solidFill>
                  <a:schemeClr val="tx1"/>
                </a:solidFill>
              </a:rPr>
              <a:t> a 2-in-1 </a:t>
            </a:r>
            <a:r>
              <a:rPr lang="pl-PL" sz="5400" dirty="0" err="1">
                <a:solidFill>
                  <a:schemeClr val="tx1"/>
                </a:solidFill>
              </a:rPr>
              <a:t>solar</a:t>
            </a:r>
            <a:r>
              <a:rPr lang="pl-PL" sz="5400" dirty="0">
                <a:solidFill>
                  <a:schemeClr val="tx1"/>
                </a:solidFill>
              </a:rPr>
              <a:t> </a:t>
            </a:r>
            <a:r>
              <a:rPr lang="pl-PL" sz="5400" dirty="0" err="1">
                <a:solidFill>
                  <a:schemeClr val="tx1"/>
                </a:solidFill>
              </a:rPr>
              <a:t>roof</a:t>
            </a:r>
            <a:r>
              <a:rPr lang="pl-PL" sz="5400" dirty="0">
                <a:solidFill>
                  <a:schemeClr val="tx1"/>
                </a:solidFill>
              </a:rPr>
              <a:t> </a:t>
            </a:r>
            <a:r>
              <a:rPr lang="pl-PL" sz="5400" dirty="0" err="1">
                <a:solidFill>
                  <a:schemeClr val="tx1"/>
                </a:solidFill>
              </a:rPr>
              <a:t>technology</a:t>
            </a:r>
            <a:r>
              <a:rPr lang="pl-PL" sz="5400" dirty="0">
                <a:solidFill>
                  <a:schemeClr val="tx1"/>
                </a:solidFill>
              </a:rPr>
              <a:t> </a:t>
            </a:r>
            <a:r>
              <a:rPr lang="pl-PL" sz="5400" dirty="0" err="1">
                <a:solidFill>
                  <a:schemeClr val="tx1"/>
                </a:solidFill>
              </a:rPr>
              <a:t>that</a:t>
            </a:r>
            <a:r>
              <a:rPr lang="pl-PL" sz="5400" dirty="0">
                <a:solidFill>
                  <a:schemeClr val="tx1"/>
                </a:solidFill>
              </a:rPr>
              <a:t> </a:t>
            </a:r>
            <a:r>
              <a:rPr lang="pl-PL" sz="5400" dirty="0" err="1">
                <a:solidFill>
                  <a:schemeClr val="tx1"/>
                </a:solidFill>
              </a:rPr>
              <a:t>replaces</a:t>
            </a:r>
            <a:r>
              <a:rPr lang="pl-PL" sz="5400" dirty="0">
                <a:solidFill>
                  <a:schemeClr val="tx1"/>
                </a:solidFill>
              </a:rPr>
              <a:t> </a:t>
            </a:r>
            <a:r>
              <a:rPr lang="pl-PL" sz="5400" dirty="0" err="1">
                <a:solidFill>
                  <a:schemeClr val="tx1"/>
                </a:solidFill>
              </a:rPr>
              <a:t>traditional</a:t>
            </a:r>
            <a:r>
              <a:rPr lang="pl-PL" sz="5400" dirty="0">
                <a:solidFill>
                  <a:schemeClr val="tx1"/>
                </a:solidFill>
              </a:rPr>
              <a:t> </a:t>
            </a:r>
            <a:r>
              <a:rPr lang="pl-PL" sz="5400" dirty="0" err="1">
                <a:solidFill>
                  <a:schemeClr val="tx1"/>
                </a:solidFill>
              </a:rPr>
              <a:t>roofs</a:t>
            </a:r>
            <a:r>
              <a:rPr lang="pl-PL" sz="5400" dirty="0">
                <a:solidFill>
                  <a:schemeClr val="tx1"/>
                </a:solidFill>
              </a:rPr>
              <a:t> and </a:t>
            </a:r>
            <a:r>
              <a:rPr lang="pl-PL" sz="5400" dirty="0" err="1">
                <a:solidFill>
                  <a:schemeClr val="tx1"/>
                </a:solidFill>
              </a:rPr>
              <a:t>generates</a:t>
            </a:r>
            <a:r>
              <a:rPr lang="pl-PL" sz="5400" dirty="0">
                <a:solidFill>
                  <a:schemeClr val="tx1"/>
                </a:solidFill>
              </a:rPr>
              <a:t> </a:t>
            </a:r>
            <a:r>
              <a:rPr lang="pl-PL" sz="5400" dirty="0" err="1">
                <a:solidFill>
                  <a:schemeClr val="tx1"/>
                </a:solidFill>
              </a:rPr>
              <a:t>electricity</a:t>
            </a:r>
            <a:r>
              <a:rPr lang="pl-PL" sz="5400" dirty="0">
                <a:solidFill>
                  <a:schemeClr val="tx1"/>
                </a:solidFill>
              </a:rPr>
              <a:t> </a:t>
            </a:r>
            <a:r>
              <a:rPr lang="pl-PL" sz="5400" dirty="0" err="1">
                <a:solidFill>
                  <a:schemeClr val="tx1"/>
                </a:solidFill>
              </a:rPr>
              <a:t>without</a:t>
            </a:r>
            <a:r>
              <a:rPr lang="pl-PL" sz="5400" dirty="0">
                <a:solidFill>
                  <a:schemeClr val="tx1"/>
                </a:solidFill>
              </a:rPr>
              <a:t> </a:t>
            </a:r>
            <a:r>
              <a:rPr lang="pl-PL" sz="5400" dirty="0" err="1">
                <a:solidFill>
                  <a:schemeClr val="tx1"/>
                </a:solidFill>
              </a:rPr>
              <a:t>installing</a:t>
            </a:r>
            <a:r>
              <a:rPr lang="pl-PL" sz="5400" dirty="0">
                <a:solidFill>
                  <a:schemeClr val="tx1"/>
                </a:solidFill>
              </a:rPr>
              <a:t> </a:t>
            </a:r>
            <a:r>
              <a:rPr lang="pl-PL" sz="5400" dirty="0" err="1">
                <a:solidFill>
                  <a:schemeClr val="tx1"/>
                </a:solidFill>
              </a:rPr>
              <a:t>photovoltaic</a:t>
            </a:r>
            <a:r>
              <a:rPr lang="pl-PL" sz="5400" dirty="0">
                <a:solidFill>
                  <a:schemeClr val="tx1"/>
                </a:solidFill>
              </a:rPr>
              <a:t> </a:t>
            </a:r>
            <a:r>
              <a:rPr lang="pl-PL" sz="5400" dirty="0" err="1">
                <a:solidFill>
                  <a:schemeClr val="tx1"/>
                </a:solidFill>
              </a:rPr>
              <a:t>panels</a:t>
            </a:r>
            <a:r>
              <a:rPr lang="pl-PL" sz="5400" dirty="0">
                <a:solidFill>
                  <a:schemeClr val="tx1"/>
                </a:solidFill>
              </a:rPr>
              <a:t> on </a:t>
            </a:r>
            <a:r>
              <a:rPr lang="pl-PL" sz="5400" dirty="0" err="1">
                <a:solidFill>
                  <a:schemeClr val="tx1"/>
                </a:solidFill>
              </a:rPr>
              <a:t>them</a:t>
            </a:r>
            <a:r>
              <a:rPr lang="pl-PL" sz="5400" dirty="0">
                <a:solidFill>
                  <a:schemeClr val="tx1"/>
                </a:solidFill>
              </a:rPr>
              <a:t>, </a:t>
            </a:r>
            <a:r>
              <a:rPr lang="pl-PL" sz="5400" dirty="0" err="1">
                <a:solidFill>
                  <a:schemeClr val="tx1"/>
                </a:solidFill>
              </a:rPr>
              <a:t>ensuring</a:t>
            </a:r>
            <a:r>
              <a:rPr lang="pl-PL" sz="5400" dirty="0">
                <a:solidFill>
                  <a:schemeClr val="tx1"/>
                </a:solidFill>
              </a:rPr>
              <a:t> a </a:t>
            </a:r>
            <a:r>
              <a:rPr lang="pl-PL" sz="5400" dirty="0" err="1">
                <a:solidFill>
                  <a:schemeClr val="tx1"/>
                </a:solidFill>
              </a:rPr>
              <a:t>great</a:t>
            </a:r>
            <a:r>
              <a:rPr lang="pl-PL" sz="5400" dirty="0">
                <a:solidFill>
                  <a:schemeClr val="tx1"/>
                </a:solidFill>
              </a:rPr>
              <a:t> </a:t>
            </a:r>
            <a:r>
              <a:rPr lang="pl-PL" sz="5400" dirty="0" err="1">
                <a:solidFill>
                  <a:schemeClr val="tx1"/>
                </a:solidFill>
              </a:rPr>
              <a:t>finish</a:t>
            </a:r>
            <a:r>
              <a:rPr lang="pl-PL" sz="6000" dirty="0">
                <a:solidFill>
                  <a:schemeClr val="tx1"/>
                </a:solidFill>
              </a:rPr>
              <a:t>.</a:t>
            </a:r>
            <a:endParaRPr lang="en-GB" sz="6000" dirty="0">
              <a:solidFill>
                <a:schemeClr val="tx1"/>
              </a:solidFill>
            </a:endParaRPr>
          </a:p>
        </p:txBody>
      </p:sp>
    </p:spTree>
    <p:extLst>
      <p:ext uri="{BB962C8B-B14F-4D97-AF65-F5344CB8AC3E}">
        <p14:creationId xmlns:p14="http://schemas.microsoft.com/office/powerpoint/2010/main" val="800724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6801862"/>
          </a:xfrm>
        </p:spPr>
        <p:txBody>
          <a:bodyPr anchor="t"/>
          <a:lstStyle/>
          <a:p>
            <a:r>
              <a:rPr lang="pl-PL" b="0" dirty="0"/>
              <a:t>Company:</a:t>
            </a:r>
            <a:br>
              <a:rPr lang="pl-PL" b="0" dirty="0"/>
            </a:br>
            <a:r>
              <a:rPr lang="pl-PL" dirty="0"/>
              <a:t>TERMEX-FIBER</a:t>
            </a:r>
            <a:br>
              <a:rPr lang="pl-PL" dirty="0"/>
            </a:br>
            <a:br>
              <a:rPr lang="pl-PL" sz="4000" dirty="0"/>
            </a:br>
            <a:r>
              <a:rPr lang="pl-PL" b="0" dirty="0">
                <a:solidFill>
                  <a:schemeClr val="tx1"/>
                </a:solidFill>
              </a:rPr>
              <a:t>Profile:</a:t>
            </a:r>
            <a:br>
              <a:rPr lang="pl-PL" b="0" dirty="0">
                <a:solidFill>
                  <a:schemeClr val="tx1"/>
                </a:solidFill>
              </a:rPr>
            </a:br>
            <a:r>
              <a:rPr lang="en-GB" sz="5400" dirty="0">
                <a:solidFill>
                  <a:schemeClr val="tx1"/>
                </a:solidFill>
              </a:rPr>
              <a:t>One of the oldest manufacturers of cellulose fibre insulation – it has operated uninterruptedly as a family company in the hands of the same owner for over 30 years.</a:t>
            </a:r>
            <a:endParaRPr lang="en-GB" dirty="0">
              <a:solidFill>
                <a:schemeClr val="tx1"/>
              </a:solidFill>
            </a:endParaRPr>
          </a:p>
        </p:txBody>
      </p:sp>
    </p:spTree>
    <p:extLst>
      <p:ext uri="{BB962C8B-B14F-4D97-AF65-F5344CB8AC3E}">
        <p14:creationId xmlns:p14="http://schemas.microsoft.com/office/powerpoint/2010/main" val="19821360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260156" y="2005075"/>
            <a:ext cx="21763129" cy="9725739"/>
          </a:xfrm>
        </p:spPr>
        <p:txBody>
          <a:bodyPr anchor="t"/>
          <a:lstStyle/>
          <a:p>
            <a:r>
              <a:rPr lang="pl-PL" b="0" dirty="0"/>
              <a:t>Company:</a:t>
            </a:r>
            <a:br>
              <a:rPr lang="pl-PL" b="0" dirty="0"/>
            </a:br>
            <a:r>
              <a:rPr lang="pl-PL" dirty="0"/>
              <a:t>TETON</a:t>
            </a:r>
            <a:br>
              <a:rPr lang="pl-PL" dirty="0"/>
            </a:br>
            <a:br>
              <a:rPr lang="pl-PL" sz="4000" dirty="0"/>
            </a:br>
            <a:r>
              <a:rPr lang="pl-PL" b="0" dirty="0">
                <a:solidFill>
                  <a:schemeClr val="tx1"/>
                </a:solidFill>
              </a:rPr>
              <a:t>Profile:</a:t>
            </a:r>
            <a:br>
              <a:rPr lang="pl-PL" b="0" dirty="0">
                <a:solidFill>
                  <a:schemeClr val="tx1"/>
                </a:solidFill>
              </a:rPr>
            </a:br>
            <a:r>
              <a:rPr lang="en-GB" sz="5400" dirty="0">
                <a:solidFill>
                  <a:schemeClr val="tx1"/>
                </a:solidFill>
              </a:rPr>
              <a:t>Industrial mountaineering and work at heights, including wind turbine service, fire protection installations, industrial installations, anti-corrosion works, industrial cleaning, installation of sprinkler systems.</a:t>
            </a:r>
            <a:br>
              <a:rPr lang="pl-PL" dirty="0"/>
            </a:br>
            <a:br>
              <a:rPr lang="pl-PL" sz="3200" dirty="0"/>
            </a:br>
            <a:endParaRPr lang="en-GB" dirty="0"/>
          </a:p>
        </p:txBody>
      </p:sp>
    </p:spTree>
    <p:extLst>
      <p:ext uri="{BB962C8B-B14F-4D97-AF65-F5344CB8AC3E}">
        <p14:creationId xmlns:p14="http://schemas.microsoft.com/office/powerpoint/2010/main" val="30016827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8463855"/>
          </a:xfrm>
        </p:spPr>
        <p:txBody>
          <a:bodyPr anchor="t"/>
          <a:lstStyle/>
          <a:p>
            <a:r>
              <a:rPr lang="pl-PL" b="0" dirty="0"/>
              <a:t>Company:</a:t>
            </a:r>
            <a:br>
              <a:rPr lang="pl-PL" b="0" dirty="0"/>
            </a:br>
            <a:r>
              <a:rPr lang="pl-PL" dirty="0"/>
              <a:t>THERMO PUMP</a:t>
            </a:r>
            <a:br>
              <a:rPr lang="pl-PL" dirty="0"/>
            </a:br>
            <a:br>
              <a:rPr lang="pl-PL" sz="4000" dirty="0"/>
            </a:br>
            <a:r>
              <a:rPr lang="pl-PL" b="0" dirty="0">
                <a:solidFill>
                  <a:schemeClr val="tx1"/>
                </a:solidFill>
              </a:rPr>
              <a:t>Profile:</a:t>
            </a:r>
            <a:br>
              <a:rPr lang="pl-PL" dirty="0">
                <a:solidFill>
                  <a:schemeClr val="tx1"/>
                </a:solidFill>
              </a:rPr>
            </a:br>
            <a:r>
              <a:rPr lang="pl-PL" sz="5400" dirty="0" err="1">
                <a:solidFill>
                  <a:schemeClr val="tx1"/>
                </a:solidFill>
              </a:rPr>
              <a:t>Thermo</a:t>
            </a:r>
            <a:r>
              <a:rPr lang="pl-PL" sz="5400" dirty="0">
                <a:solidFill>
                  <a:schemeClr val="tx1"/>
                </a:solidFill>
              </a:rPr>
              <a:t> Pump </a:t>
            </a:r>
            <a:r>
              <a:rPr lang="pl-PL" sz="5400" dirty="0" err="1">
                <a:solidFill>
                  <a:schemeClr val="tx1"/>
                </a:solidFill>
              </a:rPr>
              <a:t>offers</a:t>
            </a:r>
            <a:r>
              <a:rPr lang="pl-PL" sz="5400" dirty="0">
                <a:solidFill>
                  <a:schemeClr val="tx1"/>
                </a:solidFill>
              </a:rPr>
              <a:t> </a:t>
            </a:r>
            <a:r>
              <a:rPr lang="pl-PL" sz="5400" dirty="0" err="1">
                <a:solidFill>
                  <a:schemeClr val="tx1"/>
                </a:solidFill>
              </a:rPr>
              <a:t>thermal</a:t>
            </a:r>
            <a:r>
              <a:rPr lang="pl-PL" sz="5400" dirty="0">
                <a:solidFill>
                  <a:schemeClr val="tx1"/>
                </a:solidFill>
              </a:rPr>
              <a:t> </a:t>
            </a:r>
            <a:r>
              <a:rPr lang="pl-PL" sz="5400" dirty="0" err="1">
                <a:solidFill>
                  <a:schemeClr val="tx1"/>
                </a:solidFill>
              </a:rPr>
              <a:t>engine</a:t>
            </a:r>
            <a:r>
              <a:rPr lang="pl-PL" sz="5400" dirty="0">
                <a:solidFill>
                  <a:schemeClr val="tx1"/>
                </a:solidFill>
              </a:rPr>
              <a:t> </a:t>
            </a:r>
            <a:r>
              <a:rPr lang="pl-PL" sz="5400" dirty="0" err="1">
                <a:solidFill>
                  <a:schemeClr val="tx1"/>
                </a:solidFill>
              </a:rPr>
              <a:t>that</a:t>
            </a:r>
            <a:r>
              <a:rPr lang="pl-PL" sz="5400" dirty="0">
                <a:solidFill>
                  <a:schemeClr val="tx1"/>
                </a:solidFill>
              </a:rPr>
              <a:t> </a:t>
            </a:r>
            <a:r>
              <a:rPr lang="pl-PL" sz="5400" dirty="0" err="1">
                <a:solidFill>
                  <a:schemeClr val="tx1"/>
                </a:solidFill>
              </a:rPr>
              <a:t>enables</a:t>
            </a:r>
            <a:r>
              <a:rPr lang="pl-PL" sz="5400" dirty="0">
                <a:solidFill>
                  <a:schemeClr val="tx1"/>
                </a:solidFill>
              </a:rPr>
              <a:t> </a:t>
            </a:r>
            <a:r>
              <a:rPr lang="pl-PL" sz="5400" dirty="0" err="1">
                <a:solidFill>
                  <a:schemeClr val="tx1"/>
                </a:solidFill>
              </a:rPr>
              <a:t>pumping</a:t>
            </a:r>
            <a:r>
              <a:rPr lang="pl-PL" sz="5400" dirty="0">
                <a:solidFill>
                  <a:schemeClr val="tx1"/>
                </a:solidFill>
              </a:rPr>
              <a:t> </a:t>
            </a:r>
            <a:r>
              <a:rPr lang="pl-PL" sz="5400" dirty="0" err="1">
                <a:solidFill>
                  <a:schemeClr val="tx1"/>
                </a:solidFill>
              </a:rPr>
              <a:t>liquids</a:t>
            </a:r>
            <a:r>
              <a:rPr lang="pl-PL" sz="5400" dirty="0">
                <a:solidFill>
                  <a:schemeClr val="tx1"/>
                </a:solidFill>
              </a:rPr>
              <a:t> </a:t>
            </a:r>
            <a:r>
              <a:rPr lang="pl-PL" sz="5400" dirty="0" err="1">
                <a:solidFill>
                  <a:schemeClr val="tx1"/>
                </a:solidFill>
              </a:rPr>
              <a:t>through</a:t>
            </a:r>
            <a:r>
              <a:rPr lang="pl-PL" sz="5400" dirty="0">
                <a:solidFill>
                  <a:schemeClr val="tx1"/>
                </a:solidFill>
              </a:rPr>
              <a:t> the </a:t>
            </a:r>
            <a:r>
              <a:rPr lang="pl-PL" sz="5400" dirty="0" err="1">
                <a:solidFill>
                  <a:schemeClr val="tx1"/>
                </a:solidFill>
              </a:rPr>
              <a:t>use</a:t>
            </a:r>
            <a:r>
              <a:rPr lang="pl-PL" sz="5400" dirty="0">
                <a:solidFill>
                  <a:schemeClr val="tx1"/>
                </a:solidFill>
              </a:rPr>
              <a:t> of </a:t>
            </a:r>
            <a:r>
              <a:rPr lang="pl-PL" sz="5400" dirty="0" err="1">
                <a:solidFill>
                  <a:schemeClr val="tx1"/>
                </a:solidFill>
              </a:rPr>
              <a:t>renewable</a:t>
            </a:r>
            <a:r>
              <a:rPr lang="pl-PL" sz="5400" dirty="0">
                <a:solidFill>
                  <a:schemeClr val="tx1"/>
                </a:solidFill>
              </a:rPr>
              <a:t> </a:t>
            </a:r>
            <a:r>
              <a:rPr lang="pl-PL" sz="5400" dirty="0" err="1">
                <a:solidFill>
                  <a:schemeClr val="tx1"/>
                </a:solidFill>
              </a:rPr>
              <a:t>or</a:t>
            </a:r>
            <a:r>
              <a:rPr lang="pl-PL" sz="5400" dirty="0">
                <a:solidFill>
                  <a:schemeClr val="tx1"/>
                </a:solidFill>
              </a:rPr>
              <a:t> waste </a:t>
            </a:r>
            <a:r>
              <a:rPr lang="pl-PL" sz="5400" dirty="0" err="1">
                <a:solidFill>
                  <a:schemeClr val="tx1"/>
                </a:solidFill>
              </a:rPr>
              <a:t>energy</a:t>
            </a:r>
            <a:r>
              <a:rPr lang="pl-PL" sz="5400" dirty="0">
                <a:solidFill>
                  <a:schemeClr val="tx1"/>
                </a:solidFill>
              </a:rPr>
              <a:t> </a:t>
            </a:r>
            <a:r>
              <a:rPr lang="pl-PL" sz="5400" dirty="0" err="1">
                <a:solidFill>
                  <a:schemeClr val="tx1"/>
                </a:solidFill>
              </a:rPr>
              <a:t>known</a:t>
            </a:r>
            <a:r>
              <a:rPr lang="pl-PL" sz="5400" dirty="0">
                <a:solidFill>
                  <a:schemeClr val="tx1"/>
                </a:solidFill>
              </a:rPr>
              <a:t> as a </a:t>
            </a:r>
            <a:r>
              <a:rPr lang="pl-PL" sz="5400" dirty="0" err="1">
                <a:solidFill>
                  <a:schemeClr val="tx1"/>
                </a:solidFill>
              </a:rPr>
              <a:t>low-temperature</a:t>
            </a:r>
            <a:r>
              <a:rPr lang="pl-PL" sz="5400" dirty="0">
                <a:solidFill>
                  <a:schemeClr val="tx1"/>
                </a:solidFill>
              </a:rPr>
              <a:t> </a:t>
            </a:r>
            <a:r>
              <a:rPr lang="pl-PL" sz="5400" dirty="0" err="1">
                <a:solidFill>
                  <a:schemeClr val="tx1"/>
                </a:solidFill>
              </a:rPr>
              <a:t>heat</a:t>
            </a:r>
            <a:r>
              <a:rPr lang="pl-PL" sz="5400" dirty="0">
                <a:solidFill>
                  <a:schemeClr val="tx1"/>
                </a:solidFill>
              </a:rPr>
              <a:t> </a:t>
            </a:r>
            <a:r>
              <a:rPr lang="pl-PL" sz="5400" dirty="0" err="1">
                <a:solidFill>
                  <a:schemeClr val="tx1"/>
                </a:solidFill>
              </a:rPr>
              <a:t>source</a:t>
            </a:r>
            <a:r>
              <a:rPr lang="pl-PL" sz="5400" dirty="0">
                <a:solidFill>
                  <a:schemeClr val="tx1"/>
                </a:solidFill>
              </a:rPr>
              <a:t>. The </a:t>
            </a:r>
            <a:r>
              <a:rPr lang="pl-PL" sz="5400" dirty="0" err="1">
                <a:solidFill>
                  <a:schemeClr val="tx1"/>
                </a:solidFill>
              </a:rPr>
              <a:t>device</a:t>
            </a:r>
            <a:r>
              <a:rPr lang="pl-PL" sz="5400" dirty="0">
                <a:solidFill>
                  <a:schemeClr val="tx1"/>
                </a:solidFill>
              </a:rPr>
              <a:t> </a:t>
            </a:r>
            <a:r>
              <a:rPr lang="pl-PL" sz="5400" dirty="0" err="1">
                <a:solidFill>
                  <a:schemeClr val="tx1"/>
                </a:solidFill>
              </a:rPr>
              <a:t>does</a:t>
            </a:r>
            <a:r>
              <a:rPr lang="pl-PL" sz="5400" dirty="0">
                <a:solidFill>
                  <a:schemeClr val="tx1"/>
                </a:solidFill>
              </a:rPr>
              <a:t> not </a:t>
            </a:r>
            <a:r>
              <a:rPr lang="pl-PL" sz="5400" dirty="0" err="1">
                <a:solidFill>
                  <a:schemeClr val="tx1"/>
                </a:solidFill>
              </a:rPr>
              <a:t>use</a:t>
            </a:r>
            <a:r>
              <a:rPr lang="pl-PL" sz="5400" dirty="0">
                <a:solidFill>
                  <a:schemeClr val="tx1"/>
                </a:solidFill>
              </a:rPr>
              <a:t> </a:t>
            </a:r>
            <a:r>
              <a:rPr lang="pl-PL" sz="5400" dirty="0" err="1">
                <a:solidFill>
                  <a:schemeClr val="tx1"/>
                </a:solidFill>
              </a:rPr>
              <a:t>an</a:t>
            </a:r>
            <a:r>
              <a:rPr lang="pl-PL" sz="5400" dirty="0">
                <a:solidFill>
                  <a:schemeClr val="tx1"/>
                </a:solidFill>
              </a:rPr>
              <a:t> </a:t>
            </a:r>
            <a:r>
              <a:rPr lang="pl-PL" sz="5400" dirty="0" err="1">
                <a:solidFill>
                  <a:schemeClr val="tx1"/>
                </a:solidFill>
              </a:rPr>
              <a:t>external</a:t>
            </a:r>
            <a:r>
              <a:rPr lang="pl-PL" sz="5400" dirty="0">
                <a:solidFill>
                  <a:schemeClr val="tx1"/>
                </a:solidFill>
              </a:rPr>
              <a:t> </a:t>
            </a:r>
            <a:r>
              <a:rPr lang="pl-PL" sz="5400" dirty="0" err="1">
                <a:solidFill>
                  <a:schemeClr val="tx1"/>
                </a:solidFill>
              </a:rPr>
              <a:t>source</a:t>
            </a:r>
            <a:r>
              <a:rPr lang="pl-PL" sz="5400" dirty="0">
                <a:solidFill>
                  <a:schemeClr val="tx1"/>
                </a:solidFill>
              </a:rPr>
              <a:t> of </a:t>
            </a:r>
            <a:r>
              <a:rPr lang="pl-PL" sz="5400" dirty="0" err="1">
                <a:solidFill>
                  <a:schemeClr val="tx1"/>
                </a:solidFill>
              </a:rPr>
              <a:t>electricity</a:t>
            </a:r>
            <a:r>
              <a:rPr lang="pl-PL" sz="5400" dirty="0">
                <a:solidFill>
                  <a:schemeClr val="tx1"/>
                </a:solidFill>
              </a:rPr>
              <a:t>, </a:t>
            </a:r>
            <a:r>
              <a:rPr lang="pl-PL" sz="5400" dirty="0" err="1">
                <a:solidFill>
                  <a:schemeClr val="tx1"/>
                </a:solidFill>
              </a:rPr>
              <a:t>pumping</a:t>
            </a:r>
            <a:r>
              <a:rPr lang="pl-PL" sz="5400" dirty="0">
                <a:solidFill>
                  <a:schemeClr val="tx1"/>
                </a:solidFill>
              </a:rPr>
              <a:t> </a:t>
            </a:r>
            <a:r>
              <a:rPr lang="pl-PL" sz="5400" dirty="0" err="1">
                <a:solidFill>
                  <a:schemeClr val="tx1"/>
                </a:solidFill>
              </a:rPr>
              <a:t>water</a:t>
            </a:r>
            <a:r>
              <a:rPr lang="pl-PL" sz="5400" dirty="0">
                <a:solidFill>
                  <a:schemeClr val="tx1"/>
                </a:solidFill>
              </a:rPr>
              <a:t> </a:t>
            </a:r>
            <a:r>
              <a:rPr lang="pl-PL" sz="5400" dirty="0" err="1">
                <a:solidFill>
                  <a:schemeClr val="tx1"/>
                </a:solidFill>
              </a:rPr>
              <a:t>is</a:t>
            </a:r>
            <a:r>
              <a:rPr lang="pl-PL" sz="5400" dirty="0">
                <a:solidFill>
                  <a:schemeClr val="tx1"/>
                </a:solidFill>
              </a:rPr>
              <a:t> </a:t>
            </a:r>
            <a:r>
              <a:rPr lang="pl-PL" sz="5400" dirty="0" err="1">
                <a:solidFill>
                  <a:schemeClr val="tx1"/>
                </a:solidFill>
              </a:rPr>
              <a:t>cheaper</a:t>
            </a:r>
            <a:r>
              <a:rPr lang="pl-PL" sz="5400" dirty="0">
                <a:solidFill>
                  <a:schemeClr val="tx1"/>
                </a:solidFill>
              </a:rPr>
              <a:t> and </a:t>
            </a:r>
            <a:r>
              <a:rPr lang="pl-PL" sz="5400" dirty="0" err="1">
                <a:solidFill>
                  <a:schemeClr val="tx1"/>
                </a:solidFill>
              </a:rPr>
              <a:t>more</a:t>
            </a:r>
            <a:r>
              <a:rPr lang="pl-PL" sz="5400" dirty="0">
                <a:solidFill>
                  <a:schemeClr val="tx1"/>
                </a:solidFill>
              </a:rPr>
              <a:t> </a:t>
            </a:r>
            <a:r>
              <a:rPr lang="pl-PL" sz="5400" dirty="0" err="1">
                <a:solidFill>
                  <a:schemeClr val="tx1"/>
                </a:solidFill>
              </a:rPr>
              <a:t>ecological</a:t>
            </a:r>
            <a:r>
              <a:rPr lang="pl-PL" sz="5400" dirty="0">
                <a:solidFill>
                  <a:schemeClr val="tx1"/>
                </a:solidFill>
              </a:rPr>
              <a:t>.</a:t>
            </a:r>
            <a:endParaRPr lang="en-GB" sz="5400" dirty="0">
              <a:solidFill>
                <a:schemeClr val="tx1"/>
              </a:solidFill>
            </a:endParaRPr>
          </a:p>
        </p:txBody>
      </p:sp>
    </p:spTree>
    <p:extLst>
      <p:ext uri="{BB962C8B-B14F-4D97-AF65-F5344CB8AC3E}">
        <p14:creationId xmlns:p14="http://schemas.microsoft.com/office/powerpoint/2010/main" val="2748378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10187404"/>
          </a:xfrm>
        </p:spPr>
        <p:txBody>
          <a:bodyPr anchor="t"/>
          <a:lstStyle/>
          <a:p>
            <a:r>
              <a:rPr lang="pl-PL" b="0" dirty="0"/>
              <a:t>Company:</a:t>
            </a:r>
            <a:br>
              <a:rPr lang="pl-PL" b="0" dirty="0"/>
            </a:br>
            <a:r>
              <a:rPr lang="pl-PL" dirty="0"/>
              <a:t>AMBERLINE</a:t>
            </a:r>
            <a:br>
              <a:rPr lang="pl-PL" dirty="0"/>
            </a:br>
            <a:br>
              <a:rPr lang="pl-PL" sz="4000" dirty="0"/>
            </a:br>
            <a:r>
              <a:rPr lang="pl-PL" b="0" dirty="0">
                <a:solidFill>
                  <a:schemeClr val="tx1"/>
                </a:solidFill>
              </a:rPr>
              <a:t>Profile:</a:t>
            </a:r>
            <a:br>
              <a:rPr lang="pl-PL" b="0" dirty="0">
                <a:solidFill>
                  <a:schemeClr val="tx1"/>
                </a:solidFill>
              </a:rPr>
            </a:br>
            <a:r>
              <a:rPr lang="pl-PL" sz="5400" dirty="0">
                <a:solidFill>
                  <a:schemeClr val="tx1"/>
                </a:solidFill>
              </a:rPr>
              <a:t>T</a:t>
            </a:r>
            <a:r>
              <a:rPr lang="en-GB" sz="5400" dirty="0">
                <a:solidFill>
                  <a:schemeClr val="tx1"/>
                </a:solidFill>
              </a:rPr>
              <a:t>he production of uPVC  windows, entrance doors, terrace doors, sliding doors, lift and slide doors, folding doors and aluminium windows &amp; doors, terrace doors, curtain walls and structural windows. Innovative company specialized in energy-saving windows, smart &amp; design solutions and cutting-edge technology</a:t>
            </a:r>
            <a:r>
              <a:rPr lang="pl-PL" sz="5400" dirty="0">
                <a:solidFill>
                  <a:schemeClr val="tx1"/>
                </a:solidFill>
              </a:rPr>
              <a:t>.</a:t>
            </a:r>
            <a:br>
              <a:rPr lang="pl-PL" sz="6000" dirty="0"/>
            </a:br>
            <a:br>
              <a:rPr lang="pl-PL" sz="3200" dirty="0"/>
            </a:br>
            <a:endParaRPr lang="en-GB" dirty="0"/>
          </a:p>
        </p:txBody>
      </p:sp>
    </p:spTree>
    <p:extLst>
      <p:ext uri="{BB962C8B-B14F-4D97-AF65-F5344CB8AC3E}">
        <p14:creationId xmlns:p14="http://schemas.microsoft.com/office/powerpoint/2010/main" val="42929333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6801862"/>
          </a:xfrm>
        </p:spPr>
        <p:txBody>
          <a:bodyPr anchor="t"/>
          <a:lstStyle/>
          <a:p>
            <a:r>
              <a:rPr lang="pl-PL" b="0" dirty="0"/>
              <a:t>Company:</a:t>
            </a:r>
            <a:br>
              <a:rPr lang="pl-PL" b="0" dirty="0"/>
            </a:br>
            <a:r>
              <a:rPr lang="pl-PL" dirty="0"/>
              <a:t>THE SHIRE CELLAR</a:t>
            </a:r>
            <a:br>
              <a:rPr lang="pl-PL" dirty="0"/>
            </a:br>
            <a:br>
              <a:rPr lang="pl-PL" sz="4000" dirty="0"/>
            </a:br>
            <a:r>
              <a:rPr lang="pl-PL" b="0" dirty="0">
                <a:solidFill>
                  <a:schemeClr val="tx1"/>
                </a:solidFill>
              </a:rPr>
              <a:t>Profile:</a:t>
            </a:r>
            <a:br>
              <a:rPr lang="pl-PL" dirty="0">
                <a:solidFill>
                  <a:schemeClr val="tx1"/>
                </a:solidFill>
              </a:rPr>
            </a:br>
            <a:r>
              <a:rPr lang="en-GB" sz="5400" dirty="0">
                <a:solidFill>
                  <a:schemeClr val="tx1"/>
                </a:solidFill>
              </a:rPr>
              <a:t>The Shire Cellar is an ancient way of storage built in a contemporary way. Represented by cofounder and CEO Mr. Pawel </a:t>
            </a:r>
            <a:r>
              <a:rPr lang="en-GB" sz="5400" dirty="0" err="1">
                <a:solidFill>
                  <a:schemeClr val="tx1"/>
                </a:solidFill>
              </a:rPr>
              <a:t>Biedak</a:t>
            </a:r>
            <a:r>
              <a:rPr lang="pl-PL" sz="5400" dirty="0">
                <a:solidFill>
                  <a:schemeClr val="tx1"/>
                </a:solidFill>
              </a:rPr>
              <a:t>.</a:t>
            </a:r>
            <a:endParaRPr lang="en-GB" dirty="0"/>
          </a:p>
        </p:txBody>
      </p:sp>
    </p:spTree>
    <p:extLst>
      <p:ext uri="{BB962C8B-B14F-4D97-AF65-F5344CB8AC3E}">
        <p14:creationId xmlns:p14="http://schemas.microsoft.com/office/powerpoint/2010/main" val="19455457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9294852"/>
          </a:xfrm>
        </p:spPr>
        <p:txBody>
          <a:bodyPr anchor="t"/>
          <a:lstStyle/>
          <a:p>
            <a:r>
              <a:rPr lang="pl-PL" b="0" dirty="0"/>
              <a:t>Company:</a:t>
            </a:r>
            <a:br>
              <a:rPr lang="pl-PL" b="0" dirty="0"/>
            </a:br>
            <a:r>
              <a:rPr lang="pl-PL" dirty="0"/>
              <a:t>VIKKING DOORS AND WINDOWS</a:t>
            </a:r>
            <a:br>
              <a:rPr lang="pl-PL" dirty="0"/>
            </a:br>
            <a:br>
              <a:rPr lang="pl-PL" sz="4000" dirty="0"/>
            </a:br>
            <a:r>
              <a:rPr lang="pl-PL" b="0" dirty="0">
                <a:solidFill>
                  <a:schemeClr val="tx1"/>
                </a:solidFill>
              </a:rPr>
              <a:t>Profile:</a:t>
            </a:r>
            <a:br>
              <a:rPr lang="pl-PL" dirty="0">
                <a:solidFill>
                  <a:schemeClr val="tx1"/>
                </a:solidFill>
              </a:rPr>
            </a:br>
            <a:r>
              <a:rPr lang="pl-PL" sz="5400" dirty="0" err="1">
                <a:solidFill>
                  <a:schemeClr val="tx1"/>
                </a:solidFill>
              </a:rPr>
              <a:t>Wooden</a:t>
            </a:r>
            <a:r>
              <a:rPr lang="pl-PL" sz="5400" dirty="0">
                <a:solidFill>
                  <a:schemeClr val="tx1"/>
                </a:solidFill>
              </a:rPr>
              <a:t> products, </a:t>
            </a:r>
            <a:r>
              <a:rPr lang="pl-PL" sz="5400" dirty="0" err="1">
                <a:solidFill>
                  <a:schemeClr val="tx1"/>
                </a:solidFill>
              </a:rPr>
              <a:t>during</a:t>
            </a:r>
            <a:r>
              <a:rPr lang="pl-PL" sz="5400" dirty="0">
                <a:solidFill>
                  <a:schemeClr val="tx1"/>
                </a:solidFill>
              </a:rPr>
              <a:t> </a:t>
            </a:r>
            <a:r>
              <a:rPr lang="pl-PL" sz="5400" dirty="0" err="1">
                <a:solidFill>
                  <a:schemeClr val="tx1"/>
                </a:solidFill>
              </a:rPr>
              <a:t>operation</a:t>
            </a:r>
            <a:r>
              <a:rPr lang="pl-PL" sz="5400" dirty="0">
                <a:solidFill>
                  <a:schemeClr val="tx1"/>
                </a:solidFill>
              </a:rPr>
              <a:t> in the </a:t>
            </a:r>
            <a:r>
              <a:rPr lang="pl-PL" sz="5400" dirty="0" err="1">
                <a:solidFill>
                  <a:schemeClr val="tx1"/>
                </a:solidFill>
              </a:rPr>
              <a:t>facilities</a:t>
            </a:r>
            <a:r>
              <a:rPr lang="pl-PL" sz="5400" dirty="0">
                <a:solidFill>
                  <a:schemeClr val="tx1"/>
                </a:solidFill>
              </a:rPr>
              <a:t>, </a:t>
            </a:r>
            <a:r>
              <a:rPr lang="pl-PL" sz="5400" dirty="0" err="1">
                <a:solidFill>
                  <a:schemeClr val="tx1"/>
                </a:solidFill>
              </a:rPr>
              <a:t>are</a:t>
            </a:r>
            <a:r>
              <a:rPr lang="pl-PL" sz="5400" dirty="0">
                <a:solidFill>
                  <a:schemeClr val="tx1"/>
                </a:solidFill>
              </a:rPr>
              <a:t> </a:t>
            </a:r>
            <a:r>
              <a:rPr lang="pl-PL" sz="5400" dirty="0" err="1">
                <a:solidFill>
                  <a:schemeClr val="tx1"/>
                </a:solidFill>
              </a:rPr>
              <a:t>vulnerable</a:t>
            </a:r>
            <a:r>
              <a:rPr lang="pl-PL" sz="5400" dirty="0">
                <a:solidFill>
                  <a:schemeClr val="tx1"/>
                </a:solidFill>
              </a:rPr>
              <a:t> to </a:t>
            </a:r>
            <a:r>
              <a:rPr lang="pl-PL" sz="5400" dirty="0" err="1">
                <a:solidFill>
                  <a:schemeClr val="tx1"/>
                </a:solidFill>
              </a:rPr>
              <a:t>many</a:t>
            </a:r>
            <a:r>
              <a:rPr lang="pl-PL" sz="5400" dirty="0">
                <a:solidFill>
                  <a:schemeClr val="tx1"/>
                </a:solidFill>
              </a:rPr>
              <a:t> </a:t>
            </a:r>
            <a:r>
              <a:rPr lang="pl-PL" sz="5400" dirty="0" err="1">
                <a:solidFill>
                  <a:schemeClr val="tx1"/>
                </a:solidFill>
              </a:rPr>
              <a:t>threats</a:t>
            </a:r>
            <a:r>
              <a:rPr lang="pl-PL" sz="5400" dirty="0">
                <a:solidFill>
                  <a:schemeClr val="tx1"/>
                </a:solidFill>
              </a:rPr>
              <a:t>. The </a:t>
            </a:r>
            <a:r>
              <a:rPr lang="pl-PL" sz="5400" dirty="0" err="1">
                <a:solidFill>
                  <a:schemeClr val="tx1"/>
                </a:solidFill>
              </a:rPr>
              <a:t>company</a:t>
            </a:r>
            <a:r>
              <a:rPr lang="pl-PL" sz="5400" dirty="0">
                <a:solidFill>
                  <a:schemeClr val="tx1"/>
                </a:solidFill>
              </a:rPr>
              <a:t> </a:t>
            </a:r>
            <a:r>
              <a:rPr lang="pl-PL" sz="5400" dirty="0" err="1">
                <a:solidFill>
                  <a:schemeClr val="tx1"/>
                </a:solidFill>
              </a:rPr>
              <a:t>decorates</a:t>
            </a:r>
            <a:r>
              <a:rPr lang="pl-PL" sz="5400" dirty="0">
                <a:solidFill>
                  <a:schemeClr val="tx1"/>
                </a:solidFill>
              </a:rPr>
              <a:t> the </a:t>
            </a:r>
            <a:r>
              <a:rPr lang="pl-PL" sz="5400" dirty="0" err="1">
                <a:solidFill>
                  <a:schemeClr val="tx1"/>
                </a:solidFill>
              </a:rPr>
              <a:t>surface</a:t>
            </a:r>
            <a:r>
              <a:rPr lang="pl-PL" sz="5400" dirty="0">
                <a:solidFill>
                  <a:schemeClr val="tx1"/>
                </a:solidFill>
              </a:rPr>
              <a:t> of PVC </a:t>
            </a:r>
            <a:r>
              <a:rPr lang="pl-PL" sz="5400" dirty="0" err="1">
                <a:solidFill>
                  <a:schemeClr val="tx1"/>
                </a:solidFill>
              </a:rPr>
              <a:t>profiles</a:t>
            </a:r>
            <a:r>
              <a:rPr lang="pl-PL" sz="5400" dirty="0">
                <a:solidFill>
                  <a:schemeClr val="tx1"/>
                </a:solidFill>
              </a:rPr>
              <a:t>, to </a:t>
            </a:r>
            <a:r>
              <a:rPr lang="pl-PL" sz="5400" dirty="0" err="1">
                <a:solidFill>
                  <a:schemeClr val="tx1"/>
                </a:solidFill>
              </a:rPr>
              <a:t>provide</a:t>
            </a:r>
            <a:r>
              <a:rPr lang="pl-PL" sz="5400" dirty="0">
                <a:solidFill>
                  <a:schemeClr val="tx1"/>
                </a:solidFill>
              </a:rPr>
              <a:t> </a:t>
            </a:r>
            <a:r>
              <a:rPr lang="pl-PL" sz="5400" dirty="0" err="1">
                <a:solidFill>
                  <a:schemeClr val="tx1"/>
                </a:solidFill>
              </a:rPr>
              <a:t>them</a:t>
            </a:r>
            <a:r>
              <a:rPr lang="pl-PL" sz="5400" dirty="0">
                <a:solidFill>
                  <a:schemeClr val="tx1"/>
                </a:solidFill>
              </a:rPr>
              <a:t> with the </a:t>
            </a:r>
            <a:r>
              <a:rPr lang="pl-PL" sz="5400" dirty="0" err="1">
                <a:solidFill>
                  <a:schemeClr val="tx1"/>
                </a:solidFill>
              </a:rPr>
              <a:t>aesthetics</a:t>
            </a:r>
            <a:r>
              <a:rPr lang="pl-PL" sz="5400" dirty="0">
                <a:solidFill>
                  <a:schemeClr val="tx1"/>
                </a:solidFill>
              </a:rPr>
              <a:t> of fine </a:t>
            </a:r>
            <a:r>
              <a:rPr lang="pl-PL" sz="5400" dirty="0" err="1">
                <a:solidFill>
                  <a:schemeClr val="tx1"/>
                </a:solidFill>
              </a:rPr>
              <a:t>wood</a:t>
            </a:r>
            <a:r>
              <a:rPr lang="pl-PL" sz="5400" dirty="0">
                <a:solidFill>
                  <a:schemeClr val="tx1"/>
                </a:solidFill>
              </a:rPr>
              <a:t> and </a:t>
            </a:r>
            <a:r>
              <a:rPr lang="pl-PL" sz="5400" dirty="0" err="1">
                <a:solidFill>
                  <a:schemeClr val="tx1"/>
                </a:solidFill>
              </a:rPr>
              <a:t>eliminate</a:t>
            </a:r>
            <a:r>
              <a:rPr lang="pl-PL" sz="5400" dirty="0">
                <a:solidFill>
                  <a:schemeClr val="tx1"/>
                </a:solidFill>
              </a:rPr>
              <a:t> the </a:t>
            </a:r>
            <a:r>
              <a:rPr lang="pl-PL" sz="5400" dirty="0" err="1">
                <a:solidFill>
                  <a:schemeClr val="tx1"/>
                </a:solidFill>
              </a:rPr>
              <a:t>effects</a:t>
            </a:r>
            <a:r>
              <a:rPr lang="pl-PL" sz="5400" dirty="0">
                <a:solidFill>
                  <a:schemeClr val="tx1"/>
                </a:solidFill>
              </a:rPr>
              <a:t> and </a:t>
            </a:r>
            <a:r>
              <a:rPr lang="pl-PL" sz="5400" dirty="0" err="1">
                <a:solidFill>
                  <a:schemeClr val="tx1"/>
                </a:solidFill>
              </a:rPr>
              <a:t>inconvenience</a:t>
            </a:r>
            <a:r>
              <a:rPr lang="pl-PL" sz="5400" dirty="0">
                <a:solidFill>
                  <a:schemeClr val="tx1"/>
                </a:solidFill>
              </a:rPr>
              <a:t>. </a:t>
            </a:r>
            <a:r>
              <a:rPr lang="pl-PL" sz="5400" dirty="0" err="1">
                <a:solidFill>
                  <a:schemeClr val="tx1"/>
                </a:solidFill>
              </a:rPr>
              <a:t>Therefore</a:t>
            </a:r>
            <a:r>
              <a:rPr lang="pl-PL" sz="5400" dirty="0">
                <a:solidFill>
                  <a:schemeClr val="tx1"/>
                </a:solidFill>
              </a:rPr>
              <a:t>, VIKKING </a:t>
            </a:r>
            <a:r>
              <a:rPr lang="pl-PL" sz="5400" dirty="0" err="1">
                <a:solidFill>
                  <a:schemeClr val="tx1"/>
                </a:solidFill>
              </a:rPr>
              <a:t>composite</a:t>
            </a:r>
            <a:r>
              <a:rPr lang="pl-PL" sz="5400" dirty="0">
                <a:solidFill>
                  <a:schemeClr val="tx1"/>
                </a:solidFill>
              </a:rPr>
              <a:t> </a:t>
            </a:r>
            <a:r>
              <a:rPr lang="pl-PL" sz="5400" dirty="0" err="1">
                <a:solidFill>
                  <a:schemeClr val="tx1"/>
                </a:solidFill>
              </a:rPr>
              <a:t>doors</a:t>
            </a:r>
            <a:r>
              <a:rPr lang="pl-PL" sz="5400" dirty="0">
                <a:solidFill>
                  <a:schemeClr val="tx1"/>
                </a:solidFill>
              </a:rPr>
              <a:t> </a:t>
            </a:r>
            <a:r>
              <a:rPr lang="pl-PL" sz="5400" dirty="0" err="1">
                <a:solidFill>
                  <a:schemeClr val="tx1"/>
                </a:solidFill>
              </a:rPr>
              <a:t>are</a:t>
            </a:r>
            <a:r>
              <a:rPr lang="pl-PL" sz="5400" dirty="0">
                <a:solidFill>
                  <a:schemeClr val="tx1"/>
                </a:solidFill>
              </a:rPr>
              <a:t> </a:t>
            </a:r>
            <a:r>
              <a:rPr lang="pl-PL" sz="5400" dirty="0" err="1">
                <a:solidFill>
                  <a:schemeClr val="tx1"/>
                </a:solidFill>
              </a:rPr>
              <a:t>resistant</a:t>
            </a:r>
            <a:r>
              <a:rPr lang="pl-PL" sz="5400" dirty="0">
                <a:solidFill>
                  <a:schemeClr val="tx1"/>
                </a:solidFill>
              </a:rPr>
              <a:t> to </a:t>
            </a:r>
            <a:r>
              <a:rPr lang="pl-PL" sz="5400" dirty="0" err="1">
                <a:solidFill>
                  <a:schemeClr val="tx1"/>
                </a:solidFill>
              </a:rPr>
              <a:t>moisture</a:t>
            </a:r>
            <a:r>
              <a:rPr lang="pl-PL" sz="5400" dirty="0">
                <a:solidFill>
                  <a:schemeClr val="tx1"/>
                </a:solidFill>
              </a:rPr>
              <a:t> and the most </a:t>
            </a:r>
            <a:r>
              <a:rPr lang="pl-PL" sz="5400" dirty="0" err="1">
                <a:solidFill>
                  <a:schemeClr val="tx1"/>
                </a:solidFill>
              </a:rPr>
              <a:t>difficult</a:t>
            </a:r>
            <a:r>
              <a:rPr lang="pl-PL" sz="5400" dirty="0">
                <a:solidFill>
                  <a:schemeClr val="tx1"/>
                </a:solidFill>
              </a:rPr>
              <a:t> </a:t>
            </a:r>
            <a:r>
              <a:rPr lang="pl-PL" sz="5400" dirty="0" err="1">
                <a:solidFill>
                  <a:schemeClr val="tx1"/>
                </a:solidFill>
              </a:rPr>
              <a:t>climate</a:t>
            </a:r>
            <a:r>
              <a:rPr lang="pl-PL" sz="5400" dirty="0">
                <a:solidFill>
                  <a:schemeClr val="tx1"/>
                </a:solidFill>
              </a:rPr>
              <a:t> </a:t>
            </a:r>
            <a:r>
              <a:rPr lang="pl-PL" sz="5400" dirty="0" err="1">
                <a:solidFill>
                  <a:schemeClr val="tx1"/>
                </a:solidFill>
              </a:rPr>
              <a:t>conditions</a:t>
            </a:r>
            <a:r>
              <a:rPr lang="pl-PL" sz="5400" dirty="0">
                <a:solidFill>
                  <a:schemeClr val="tx1"/>
                </a:solidFill>
              </a:rPr>
              <a:t>.</a:t>
            </a:r>
            <a:endParaRPr lang="en-GB" sz="5400" dirty="0">
              <a:solidFill>
                <a:schemeClr val="tx1"/>
              </a:solidFill>
            </a:endParaRPr>
          </a:p>
        </p:txBody>
      </p:sp>
    </p:spTree>
    <p:extLst>
      <p:ext uri="{BB962C8B-B14F-4D97-AF65-F5344CB8AC3E}">
        <p14:creationId xmlns:p14="http://schemas.microsoft.com/office/powerpoint/2010/main" val="3037746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9294852"/>
          </a:xfrm>
        </p:spPr>
        <p:txBody>
          <a:bodyPr anchor="t"/>
          <a:lstStyle/>
          <a:p>
            <a:r>
              <a:rPr lang="pl-PL" b="0" dirty="0"/>
              <a:t>Company:</a:t>
            </a:r>
            <a:br>
              <a:rPr lang="pl-PL" b="0" dirty="0"/>
            </a:br>
            <a:r>
              <a:rPr lang="pl-PL" dirty="0"/>
              <a:t>APA</a:t>
            </a:r>
            <a:br>
              <a:rPr lang="pl-PL" dirty="0"/>
            </a:br>
            <a:br>
              <a:rPr lang="pl-PL" sz="4000" dirty="0"/>
            </a:br>
            <a:r>
              <a:rPr lang="pl-PL" b="0" dirty="0">
                <a:solidFill>
                  <a:schemeClr val="tx1"/>
                </a:solidFill>
              </a:rPr>
              <a:t>Profile:</a:t>
            </a:r>
            <a:br>
              <a:rPr lang="pl-PL" b="0" dirty="0">
                <a:solidFill>
                  <a:schemeClr val="tx1"/>
                </a:solidFill>
              </a:rPr>
            </a:br>
            <a:r>
              <a:rPr lang="pl-PL" sz="5400" dirty="0">
                <a:solidFill>
                  <a:schemeClr val="tx1"/>
                </a:solidFill>
              </a:rPr>
              <a:t>APA </a:t>
            </a:r>
            <a:r>
              <a:rPr lang="pl-PL" sz="5400" dirty="0" err="1">
                <a:solidFill>
                  <a:schemeClr val="tx1"/>
                </a:solidFill>
              </a:rPr>
              <a:t>is</a:t>
            </a:r>
            <a:r>
              <a:rPr lang="pl-PL" sz="5400" dirty="0">
                <a:solidFill>
                  <a:schemeClr val="tx1"/>
                </a:solidFill>
              </a:rPr>
              <a:t> a leader on the market of </a:t>
            </a:r>
            <a:r>
              <a:rPr lang="pl-PL" sz="5400" dirty="0" err="1">
                <a:solidFill>
                  <a:schemeClr val="tx1"/>
                </a:solidFill>
              </a:rPr>
              <a:t>intelligent</a:t>
            </a:r>
            <a:r>
              <a:rPr lang="pl-PL" sz="5400" dirty="0">
                <a:solidFill>
                  <a:schemeClr val="tx1"/>
                </a:solidFill>
              </a:rPr>
              <a:t> </a:t>
            </a:r>
            <a:r>
              <a:rPr lang="pl-PL" sz="5400" dirty="0" err="1">
                <a:solidFill>
                  <a:schemeClr val="tx1"/>
                </a:solidFill>
              </a:rPr>
              <a:t>industrial</a:t>
            </a:r>
            <a:r>
              <a:rPr lang="pl-PL" sz="5400" dirty="0">
                <a:solidFill>
                  <a:schemeClr val="tx1"/>
                </a:solidFill>
              </a:rPr>
              <a:t> automation and </a:t>
            </a:r>
            <a:r>
              <a:rPr lang="pl-PL" sz="5400" dirty="0" err="1">
                <a:solidFill>
                  <a:schemeClr val="tx1"/>
                </a:solidFill>
              </a:rPr>
              <a:t>building</a:t>
            </a:r>
            <a:r>
              <a:rPr lang="pl-PL" sz="5400" dirty="0">
                <a:solidFill>
                  <a:schemeClr val="tx1"/>
                </a:solidFill>
              </a:rPr>
              <a:t> management </a:t>
            </a:r>
            <a:r>
              <a:rPr lang="pl-PL" sz="5400" dirty="0" err="1">
                <a:solidFill>
                  <a:schemeClr val="tx1"/>
                </a:solidFill>
              </a:rPr>
              <a:t>systems</a:t>
            </a:r>
            <a:r>
              <a:rPr lang="pl-PL" sz="5400" dirty="0">
                <a:solidFill>
                  <a:schemeClr val="tx1"/>
                </a:solidFill>
              </a:rPr>
              <a:t>. We </a:t>
            </a:r>
            <a:r>
              <a:rPr lang="pl-PL" sz="5400" dirty="0" err="1">
                <a:solidFill>
                  <a:schemeClr val="tx1"/>
                </a:solidFill>
              </a:rPr>
              <a:t>provide</a:t>
            </a:r>
            <a:r>
              <a:rPr lang="pl-PL" sz="5400" dirty="0">
                <a:solidFill>
                  <a:schemeClr val="tx1"/>
                </a:solidFill>
              </a:rPr>
              <a:t> </a:t>
            </a:r>
            <a:r>
              <a:rPr lang="pl-PL" sz="5400" dirty="0" err="1">
                <a:solidFill>
                  <a:schemeClr val="tx1"/>
                </a:solidFill>
              </a:rPr>
              <a:t>solutions</a:t>
            </a:r>
            <a:r>
              <a:rPr lang="pl-PL" sz="5400" dirty="0">
                <a:solidFill>
                  <a:schemeClr val="tx1"/>
                </a:solidFill>
              </a:rPr>
              <a:t> </a:t>
            </a:r>
            <a:r>
              <a:rPr lang="pl-PL" sz="5400" dirty="0" err="1">
                <a:solidFill>
                  <a:schemeClr val="tx1"/>
                </a:solidFill>
              </a:rPr>
              <a:t>related</a:t>
            </a:r>
            <a:r>
              <a:rPr lang="pl-PL" sz="5400" dirty="0">
                <a:solidFill>
                  <a:schemeClr val="tx1"/>
                </a:solidFill>
              </a:rPr>
              <a:t> to </a:t>
            </a:r>
            <a:r>
              <a:rPr lang="pl-PL" sz="5400" dirty="0" err="1">
                <a:solidFill>
                  <a:schemeClr val="tx1"/>
                </a:solidFill>
              </a:rPr>
              <a:t>intelligent</a:t>
            </a:r>
            <a:r>
              <a:rPr lang="pl-PL" sz="5400" dirty="0">
                <a:solidFill>
                  <a:schemeClr val="tx1"/>
                </a:solidFill>
              </a:rPr>
              <a:t> </a:t>
            </a:r>
            <a:r>
              <a:rPr lang="pl-PL" sz="5400" dirty="0" err="1">
                <a:solidFill>
                  <a:schemeClr val="tx1"/>
                </a:solidFill>
              </a:rPr>
              <a:t>buildings</a:t>
            </a:r>
            <a:r>
              <a:rPr lang="pl-PL" sz="5400" dirty="0">
                <a:solidFill>
                  <a:schemeClr val="tx1"/>
                </a:solidFill>
              </a:rPr>
              <a:t> - </a:t>
            </a:r>
            <a:r>
              <a:rPr lang="pl-PL" sz="5400" dirty="0" err="1">
                <a:solidFill>
                  <a:schemeClr val="tx1"/>
                </a:solidFill>
              </a:rPr>
              <a:t>energy</a:t>
            </a:r>
            <a:r>
              <a:rPr lang="pl-PL" sz="5400" dirty="0">
                <a:solidFill>
                  <a:schemeClr val="tx1"/>
                </a:solidFill>
              </a:rPr>
              <a:t> </a:t>
            </a:r>
            <a:r>
              <a:rPr lang="pl-PL" sz="5400" dirty="0" err="1">
                <a:solidFill>
                  <a:schemeClr val="tx1"/>
                </a:solidFill>
              </a:rPr>
              <a:t>efficiency</a:t>
            </a:r>
            <a:r>
              <a:rPr lang="pl-PL" sz="5400" dirty="0">
                <a:solidFill>
                  <a:schemeClr val="tx1"/>
                </a:solidFill>
              </a:rPr>
              <a:t> of </a:t>
            </a:r>
            <a:r>
              <a:rPr lang="pl-PL" sz="5400" dirty="0" err="1">
                <a:solidFill>
                  <a:schemeClr val="tx1"/>
                </a:solidFill>
              </a:rPr>
              <a:t>houses</a:t>
            </a:r>
            <a:r>
              <a:rPr lang="pl-PL" sz="5400" dirty="0">
                <a:solidFill>
                  <a:schemeClr val="tx1"/>
                </a:solidFill>
              </a:rPr>
              <a:t> and </a:t>
            </a:r>
            <a:r>
              <a:rPr lang="pl-PL" sz="5400" dirty="0" err="1">
                <a:solidFill>
                  <a:schemeClr val="tx1"/>
                </a:solidFill>
              </a:rPr>
              <a:t>buildings</a:t>
            </a:r>
            <a:r>
              <a:rPr lang="pl-PL" sz="5400" dirty="0">
                <a:solidFill>
                  <a:schemeClr val="tx1"/>
                </a:solidFill>
              </a:rPr>
              <a:t>, </a:t>
            </a:r>
            <a:r>
              <a:rPr lang="pl-PL" sz="5400" dirty="0" err="1">
                <a:solidFill>
                  <a:schemeClr val="tx1"/>
                </a:solidFill>
              </a:rPr>
              <a:t>intelligent</a:t>
            </a:r>
            <a:r>
              <a:rPr lang="pl-PL" sz="5400" dirty="0">
                <a:solidFill>
                  <a:schemeClr val="tx1"/>
                </a:solidFill>
              </a:rPr>
              <a:t> </a:t>
            </a:r>
            <a:r>
              <a:rPr lang="pl-PL" sz="5400" dirty="0" err="1">
                <a:solidFill>
                  <a:schemeClr val="tx1"/>
                </a:solidFill>
              </a:rPr>
              <a:t>home</a:t>
            </a:r>
            <a:r>
              <a:rPr lang="pl-PL" sz="5400" dirty="0">
                <a:solidFill>
                  <a:schemeClr val="tx1"/>
                </a:solidFill>
              </a:rPr>
              <a:t> and </a:t>
            </a:r>
            <a:r>
              <a:rPr lang="pl-PL" sz="5400" dirty="0" err="1">
                <a:solidFill>
                  <a:schemeClr val="tx1"/>
                </a:solidFill>
              </a:rPr>
              <a:t>building</a:t>
            </a:r>
            <a:r>
              <a:rPr lang="pl-PL" sz="5400" dirty="0">
                <a:solidFill>
                  <a:schemeClr val="tx1"/>
                </a:solidFill>
              </a:rPr>
              <a:t> management </a:t>
            </a:r>
            <a:r>
              <a:rPr lang="pl-PL" sz="5400" dirty="0" err="1">
                <a:solidFill>
                  <a:schemeClr val="tx1"/>
                </a:solidFill>
              </a:rPr>
              <a:t>systems</a:t>
            </a:r>
            <a:r>
              <a:rPr lang="pl-PL" sz="5400" dirty="0">
                <a:solidFill>
                  <a:schemeClr val="tx1"/>
                </a:solidFill>
              </a:rPr>
              <a:t>, engineering </a:t>
            </a:r>
            <a:r>
              <a:rPr lang="pl-PL" sz="5400" dirty="0" err="1">
                <a:solidFill>
                  <a:schemeClr val="tx1"/>
                </a:solidFill>
              </a:rPr>
              <a:t>testing</a:t>
            </a:r>
            <a:r>
              <a:rPr lang="pl-PL" sz="5400" dirty="0">
                <a:solidFill>
                  <a:schemeClr val="tx1"/>
                </a:solidFill>
              </a:rPr>
              <a:t>, </a:t>
            </a:r>
            <a:r>
              <a:rPr lang="pl-PL" sz="5400" dirty="0" err="1">
                <a:solidFill>
                  <a:schemeClr val="tx1"/>
                </a:solidFill>
              </a:rPr>
              <a:t>measurement</a:t>
            </a:r>
            <a:r>
              <a:rPr lang="pl-PL" sz="5400" dirty="0">
                <a:solidFill>
                  <a:schemeClr val="tx1"/>
                </a:solidFill>
              </a:rPr>
              <a:t> and </a:t>
            </a:r>
            <a:r>
              <a:rPr lang="pl-PL" sz="5400" dirty="0" err="1">
                <a:solidFill>
                  <a:schemeClr val="tx1"/>
                </a:solidFill>
              </a:rPr>
              <a:t>control</a:t>
            </a:r>
            <a:r>
              <a:rPr lang="pl-PL" sz="5400" dirty="0">
                <a:solidFill>
                  <a:schemeClr val="tx1"/>
                </a:solidFill>
              </a:rPr>
              <a:t> as </a:t>
            </a:r>
            <a:r>
              <a:rPr lang="pl-PL" sz="5400" dirty="0" err="1">
                <a:solidFill>
                  <a:schemeClr val="tx1"/>
                </a:solidFill>
              </a:rPr>
              <a:t>well</a:t>
            </a:r>
            <a:r>
              <a:rPr lang="pl-PL" sz="5400" dirty="0">
                <a:solidFill>
                  <a:schemeClr val="tx1"/>
                </a:solidFill>
              </a:rPr>
              <a:t> as </a:t>
            </a:r>
            <a:r>
              <a:rPr lang="pl-PL" sz="5400" dirty="0" err="1">
                <a:solidFill>
                  <a:schemeClr val="tx1"/>
                </a:solidFill>
              </a:rPr>
              <a:t>digital</a:t>
            </a:r>
            <a:r>
              <a:rPr lang="pl-PL" sz="5400" dirty="0">
                <a:solidFill>
                  <a:schemeClr val="tx1"/>
                </a:solidFill>
              </a:rPr>
              <a:t> </a:t>
            </a:r>
            <a:r>
              <a:rPr lang="pl-PL" sz="5400" dirty="0" err="1">
                <a:solidFill>
                  <a:schemeClr val="tx1"/>
                </a:solidFill>
              </a:rPr>
              <a:t>construction</a:t>
            </a:r>
            <a:r>
              <a:rPr lang="pl-PL" sz="5400" dirty="0">
                <a:solidFill>
                  <a:schemeClr val="tx1"/>
                </a:solidFill>
              </a:rPr>
              <a:t> </a:t>
            </a:r>
            <a:r>
              <a:rPr lang="pl-PL" sz="5400" dirty="0" err="1">
                <a:solidFill>
                  <a:schemeClr val="tx1"/>
                </a:solidFill>
              </a:rPr>
              <a:t>world</a:t>
            </a:r>
            <a:r>
              <a:rPr lang="pl-PL" sz="5400" dirty="0">
                <a:solidFill>
                  <a:schemeClr val="tx1"/>
                </a:solidFill>
              </a:rPr>
              <a:t>.</a:t>
            </a:r>
            <a:endParaRPr lang="en-GB" sz="7200" dirty="0">
              <a:solidFill>
                <a:schemeClr val="tx1"/>
              </a:solidFill>
            </a:endParaRPr>
          </a:p>
        </p:txBody>
      </p:sp>
    </p:spTree>
    <p:extLst>
      <p:ext uri="{BB962C8B-B14F-4D97-AF65-F5344CB8AC3E}">
        <p14:creationId xmlns:p14="http://schemas.microsoft.com/office/powerpoint/2010/main" val="1879761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9725739"/>
          </a:xfrm>
        </p:spPr>
        <p:txBody>
          <a:bodyPr anchor="t"/>
          <a:lstStyle/>
          <a:p>
            <a:r>
              <a:rPr lang="pl-PL" b="0" dirty="0"/>
              <a:t>Company:</a:t>
            </a:r>
            <a:br>
              <a:rPr lang="pl-PL" b="0" dirty="0"/>
            </a:br>
            <a:r>
              <a:rPr lang="pl-PL" dirty="0"/>
              <a:t>ARTRYS PROJEKT</a:t>
            </a:r>
            <a:br>
              <a:rPr lang="pl-PL" dirty="0"/>
            </a:br>
            <a:br>
              <a:rPr lang="pl-PL" sz="4000" dirty="0"/>
            </a:br>
            <a:r>
              <a:rPr lang="pl-PL" b="0" dirty="0">
                <a:solidFill>
                  <a:schemeClr val="tx1"/>
                </a:solidFill>
              </a:rPr>
              <a:t>Profile:</a:t>
            </a:r>
            <a:br>
              <a:rPr lang="pl-PL" b="0" dirty="0">
                <a:solidFill>
                  <a:schemeClr val="tx1"/>
                </a:solidFill>
              </a:rPr>
            </a:br>
            <a:r>
              <a:rPr lang="en-GB" sz="5400" dirty="0">
                <a:solidFill>
                  <a:schemeClr val="tx1"/>
                </a:solidFill>
              </a:rPr>
              <a:t>Provider of a full range of services for ventilated facades, such as material delivery, installation and technical supervision - delivery of complete designs with required calculations, on site supervision and technical advisory.</a:t>
            </a:r>
            <a:br>
              <a:rPr lang="pl-PL" sz="6000" dirty="0"/>
            </a:br>
            <a:br>
              <a:rPr lang="pl-PL" sz="3200" dirty="0"/>
            </a:br>
            <a:endParaRPr lang="en-GB" dirty="0"/>
          </a:p>
        </p:txBody>
      </p:sp>
    </p:spTree>
    <p:extLst>
      <p:ext uri="{BB962C8B-B14F-4D97-AF65-F5344CB8AC3E}">
        <p14:creationId xmlns:p14="http://schemas.microsoft.com/office/powerpoint/2010/main" val="2149454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8802410"/>
          </a:xfrm>
        </p:spPr>
        <p:txBody>
          <a:bodyPr anchor="t"/>
          <a:lstStyle/>
          <a:p>
            <a:r>
              <a:rPr lang="pl-PL" b="0" dirty="0"/>
              <a:t>Company:</a:t>
            </a:r>
            <a:br>
              <a:rPr lang="pl-PL" b="0" dirty="0"/>
            </a:br>
            <a:r>
              <a:rPr lang="pl-PL" dirty="0"/>
              <a:t>BALEX METAL</a:t>
            </a:r>
            <a:br>
              <a:rPr lang="pl-PL" dirty="0"/>
            </a:br>
            <a:br>
              <a:rPr lang="pl-PL" sz="4000" dirty="0"/>
            </a:br>
            <a:r>
              <a:rPr lang="pl-PL" b="0" dirty="0">
                <a:solidFill>
                  <a:schemeClr val="tx1"/>
                </a:solidFill>
              </a:rPr>
              <a:t>Profile:</a:t>
            </a:r>
            <a:br>
              <a:rPr lang="pl-PL" b="0" dirty="0">
                <a:solidFill>
                  <a:schemeClr val="tx1"/>
                </a:solidFill>
              </a:rPr>
            </a:br>
            <a:r>
              <a:rPr lang="pl-PL" sz="5400" dirty="0" err="1">
                <a:solidFill>
                  <a:schemeClr val="tx1"/>
                </a:solidFill>
              </a:rPr>
              <a:t>Balex</a:t>
            </a:r>
            <a:r>
              <a:rPr lang="pl-PL" sz="5400" dirty="0">
                <a:solidFill>
                  <a:schemeClr val="tx1"/>
                </a:solidFill>
              </a:rPr>
              <a:t> Metal </a:t>
            </a:r>
            <a:r>
              <a:rPr lang="pl-PL" sz="5400" dirty="0" err="1">
                <a:solidFill>
                  <a:schemeClr val="tx1"/>
                </a:solidFill>
              </a:rPr>
              <a:t>is</a:t>
            </a:r>
            <a:r>
              <a:rPr lang="pl-PL" sz="5400" dirty="0">
                <a:solidFill>
                  <a:schemeClr val="tx1"/>
                </a:solidFill>
              </a:rPr>
              <a:t> the </a:t>
            </a:r>
            <a:r>
              <a:rPr lang="pl-PL" sz="5400" dirty="0" err="1">
                <a:solidFill>
                  <a:schemeClr val="tx1"/>
                </a:solidFill>
              </a:rPr>
              <a:t>manufacturer</a:t>
            </a:r>
            <a:r>
              <a:rPr lang="pl-PL" sz="5400" dirty="0">
                <a:solidFill>
                  <a:schemeClr val="tx1"/>
                </a:solidFill>
              </a:rPr>
              <a:t> of sandwich </a:t>
            </a:r>
            <a:r>
              <a:rPr lang="pl-PL" sz="5400" dirty="0" err="1">
                <a:solidFill>
                  <a:schemeClr val="tx1"/>
                </a:solidFill>
              </a:rPr>
              <a:t>panels</a:t>
            </a:r>
            <a:r>
              <a:rPr lang="pl-PL" sz="5400" dirty="0">
                <a:solidFill>
                  <a:schemeClr val="tx1"/>
                </a:solidFill>
              </a:rPr>
              <a:t>, </a:t>
            </a:r>
            <a:r>
              <a:rPr lang="pl-PL" sz="5400" dirty="0" err="1">
                <a:solidFill>
                  <a:schemeClr val="tx1"/>
                </a:solidFill>
              </a:rPr>
              <a:t>steel</a:t>
            </a:r>
            <a:r>
              <a:rPr lang="pl-PL" sz="5400" dirty="0">
                <a:solidFill>
                  <a:schemeClr val="tx1"/>
                </a:solidFill>
              </a:rPr>
              <a:t> </a:t>
            </a:r>
            <a:r>
              <a:rPr lang="pl-PL" sz="5400" dirty="0" err="1">
                <a:solidFill>
                  <a:schemeClr val="tx1"/>
                </a:solidFill>
              </a:rPr>
              <a:t>sheet</a:t>
            </a:r>
            <a:r>
              <a:rPr lang="pl-PL" sz="5400" dirty="0">
                <a:solidFill>
                  <a:schemeClr val="tx1"/>
                </a:solidFill>
              </a:rPr>
              <a:t> </a:t>
            </a:r>
            <a:r>
              <a:rPr lang="pl-PL" sz="5400" dirty="0" err="1">
                <a:solidFill>
                  <a:schemeClr val="tx1"/>
                </a:solidFill>
              </a:rPr>
              <a:t>tiles</a:t>
            </a:r>
            <a:r>
              <a:rPr lang="pl-PL" sz="5400" dirty="0">
                <a:solidFill>
                  <a:schemeClr val="tx1"/>
                </a:solidFill>
              </a:rPr>
              <a:t>, </a:t>
            </a:r>
            <a:r>
              <a:rPr lang="pl-PL" sz="5400" dirty="0" err="1">
                <a:solidFill>
                  <a:schemeClr val="tx1"/>
                </a:solidFill>
              </a:rPr>
              <a:t>thermal</a:t>
            </a:r>
            <a:r>
              <a:rPr lang="pl-PL" sz="5400" dirty="0">
                <a:solidFill>
                  <a:schemeClr val="tx1"/>
                </a:solidFill>
              </a:rPr>
              <a:t> </a:t>
            </a:r>
            <a:r>
              <a:rPr lang="pl-PL" sz="5400" dirty="0" err="1">
                <a:solidFill>
                  <a:schemeClr val="tx1"/>
                </a:solidFill>
              </a:rPr>
              <a:t>insulation</a:t>
            </a:r>
            <a:r>
              <a:rPr lang="pl-PL" sz="5400" dirty="0">
                <a:solidFill>
                  <a:schemeClr val="tx1"/>
                </a:solidFill>
              </a:rPr>
              <a:t> </a:t>
            </a:r>
            <a:r>
              <a:rPr lang="pl-PL" sz="5400" dirty="0" err="1">
                <a:solidFill>
                  <a:schemeClr val="tx1"/>
                </a:solidFill>
              </a:rPr>
              <a:t>solutions</a:t>
            </a:r>
            <a:r>
              <a:rPr lang="pl-PL" sz="5400" dirty="0">
                <a:solidFill>
                  <a:schemeClr val="tx1"/>
                </a:solidFill>
              </a:rPr>
              <a:t>, </a:t>
            </a:r>
            <a:r>
              <a:rPr lang="pl-PL" sz="5400" dirty="0" err="1">
                <a:solidFill>
                  <a:schemeClr val="tx1"/>
                </a:solidFill>
              </a:rPr>
              <a:t>cold-formed</a:t>
            </a:r>
            <a:r>
              <a:rPr lang="pl-PL" sz="5400" dirty="0">
                <a:solidFill>
                  <a:schemeClr val="tx1"/>
                </a:solidFill>
              </a:rPr>
              <a:t> </a:t>
            </a:r>
            <a:r>
              <a:rPr lang="pl-PL" sz="5400" dirty="0" err="1">
                <a:solidFill>
                  <a:schemeClr val="tx1"/>
                </a:solidFill>
              </a:rPr>
              <a:t>shapes</a:t>
            </a:r>
            <a:r>
              <a:rPr lang="pl-PL" sz="5400" dirty="0">
                <a:solidFill>
                  <a:schemeClr val="tx1"/>
                </a:solidFill>
              </a:rPr>
              <a:t>, </a:t>
            </a:r>
            <a:r>
              <a:rPr lang="pl-PL" sz="5400" dirty="0" err="1">
                <a:solidFill>
                  <a:schemeClr val="tx1"/>
                </a:solidFill>
              </a:rPr>
              <a:t>gutter</a:t>
            </a:r>
            <a:r>
              <a:rPr lang="pl-PL" sz="5400" dirty="0">
                <a:solidFill>
                  <a:schemeClr val="tx1"/>
                </a:solidFill>
              </a:rPr>
              <a:t> </a:t>
            </a:r>
            <a:r>
              <a:rPr lang="pl-PL" sz="5400" dirty="0" err="1">
                <a:solidFill>
                  <a:schemeClr val="tx1"/>
                </a:solidFill>
              </a:rPr>
              <a:t>systems</a:t>
            </a:r>
            <a:r>
              <a:rPr lang="pl-PL" sz="5400" dirty="0">
                <a:solidFill>
                  <a:schemeClr val="tx1"/>
                </a:solidFill>
              </a:rPr>
              <a:t> and </a:t>
            </a:r>
            <a:r>
              <a:rPr lang="pl-PL" sz="5400" dirty="0" err="1">
                <a:solidFill>
                  <a:schemeClr val="tx1"/>
                </a:solidFill>
              </a:rPr>
              <a:t>structural</a:t>
            </a:r>
            <a:r>
              <a:rPr lang="pl-PL" sz="5400" dirty="0">
                <a:solidFill>
                  <a:schemeClr val="tx1"/>
                </a:solidFill>
              </a:rPr>
              <a:t> </a:t>
            </a:r>
            <a:r>
              <a:rPr lang="pl-PL" sz="5400" dirty="0" err="1">
                <a:solidFill>
                  <a:schemeClr val="tx1"/>
                </a:solidFill>
              </a:rPr>
              <a:t>sheet</a:t>
            </a:r>
            <a:r>
              <a:rPr lang="pl-PL" sz="5400" dirty="0">
                <a:solidFill>
                  <a:schemeClr val="tx1"/>
                </a:solidFill>
              </a:rPr>
              <a:t> metal. </a:t>
            </a:r>
            <a:br>
              <a:rPr lang="pl-PL" dirty="0"/>
            </a:br>
            <a:br>
              <a:rPr lang="pl-PL" sz="3200" dirty="0"/>
            </a:br>
            <a:endParaRPr lang="en-GB" dirty="0"/>
          </a:p>
        </p:txBody>
      </p:sp>
    </p:spTree>
    <p:extLst>
      <p:ext uri="{BB962C8B-B14F-4D97-AF65-F5344CB8AC3E}">
        <p14:creationId xmlns:p14="http://schemas.microsoft.com/office/powerpoint/2010/main" val="1790173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9356408"/>
          </a:xfrm>
        </p:spPr>
        <p:txBody>
          <a:bodyPr anchor="t"/>
          <a:lstStyle/>
          <a:p>
            <a:r>
              <a:rPr lang="pl-PL" b="0" dirty="0"/>
              <a:t>Company:</a:t>
            </a:r>
            <a:br>
              <a:rPr lang="pl-PL" b="0" dirty="0"/>
            </a:br>
            <a:r>
              <a:rPr lang="pl-PL" dirty="0"/>
              <a:t>BIM ENGINEERS</a:t>
            </a:r>
            <a:br>
              <a:rPr lang="pl-PL" dirty="0"/>
            </a:br>
            <a:br>
              <a:rPr lang="pl-PL" sz="4000" dirty="0"/>
            </a:br>
            <a:r>
              <a:rPr lang="pl-PL" b="0" dirty="0">
                <a:solidFill>
                  <a:schemeClr val="tx1"/>
                </a:solidFill>
              </a:rPr>
              <a:t>Profile:</a:t>
            </a:r>
            <a:br>
              <a:rPr lang="pl-PL" b="0" dirty="0">
                <a:solidFill>
                  <a:schemeClr val="tx1"/>
                </a:solidFill>
              </a:rPr>
            </a:br>
            <a:r>
              <a:rPr lang="en-GB" sz="5400" dirty="0">
                <a:solidFill>
                  <a:schemeClr val="tx1"/>
                </a:solidFill>
              </a:rPr>
              <a:t>Engineering design consultancy with extensive experience in services modelling and BIM; we design, model and validate MEP services, we also help in BIM - we understand it and do not get lost in it.</a:t>
            </a:r>
            <a:br>
              <a:rPr lang="pl-PL" dirty="0"/>
            </a:br>
            <a:br>
              <a:rPr lang="pl-PL" sz="3200" dirty="0"/>
            </a:br>
            <a:endParaRPr lang="en-GB" dirty="0"/>
          </a:p>
        </p:txBody>
      </p:sp>
    </p:spTree>
    <p:extLst>
      <p:ext uri="{BB962C8B-B14F-4D97-AF65-F5344CB8AC3E}">
        <p14:creationId xmlns:p14="http://schemas.microsoft.com/office/powerpoint/2010/main" val="407316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10187404"/>
          </a:xfrm>
        </p:spPr>
        <p:txBody>
          <a:bodyPr anchor="t"/>
          <a:lstStyle/>
          <a:p>
            <a:r>
              <a:rPr lang="pl-PL" b="0" dirty="0"/>
              <a:t>Company:</a:t>
            </a:r>
            <a:br>
              <a:rPr lang="pl-PL" b="0" dirty="0"/>
            </a:br>
            <a:r>
              <a:rPr lang="pl-PL" dirty="0"/>
              <a:t>BP DEVELOPMENT</a:t>
            </a:r>
            <a:br>
              <a:rPr lang="pl-PL" dirty="0"/>
            </a:br>
            <a:br>
              <a:rPr lang="pl-PL" sz="4000" dirty="0"/>
            </a:br>
            <a:r>
              <a:rPr lang="pl-PL" b="0" dirty="0">
                <a:solidFill>
                  <a:schemeClr val="tx1"/>
                </a:solidFill>
              </a:rPr>
              <a:t>Profile:</a:t>
            </a:r>
            <a:br>
              <a:rPr lang="pl-PL" b="0" dirty="0">
                <a:solidFill>
                  <a:schemeClr val="tx1"/>
                </a:solidFill>
              </a:rPr>
            </a:br>
            <a:r>
              <a:rPr lang="pl-PL" sz="5400" dirty="0">
                <a:solidFill>
                  <a:schemeClr val="tx1"/>
                </a:solidFill>
              </a:rPr>
              <a:t>BP Development </a:t>
            </a:r>
            <a:r>
              <a:rPr lang="pl-PL" sz="5400" dirty="0" err="1">
                <a:solidFill>
                  <a:schemeClr val="tx1"/>
                </a:solidFill>
              </a:rPr>
              <a:t>has</a:t>
            </a:r>
            <a:r>
              <a:rPr lang="pl-PL" sz="5400" dirty="0">
                <a:solidFill>
                  <a:schemeClr val="tx1"/>
                </a:solidFill>
              </a:rPr>
              <a:t> a </a:t>
            </a:r>
            <a:r>
              <a:rPr lang="pl-PL" sz="5400" dirty="0" err="1">
                <a:solidFill>
                  <a:schemeClr val="tx1"/>
                </a:solidFill>
              </a:rPr>
              <a:t>wide</a:t>
            </a:r>
            <a:r>
              <a:rPr lang="pl-PL" sz="5400" dirty="0">
                <a:solidFill>
                  <a:schemeClr val="tx1"/>
                </a:solidFill>
              </a:rPr>
              <a:t> </a:t>
            </a:r>
            <a:r>
              <a:rPr lang="pl-PL" sz="5400" dirty="0" err="1">
                <a:solidFill>
                  <a:schemeClr val="tx1"/>
                </a:solidFill>
              </a:rPr>
              <a:t>range</a:t>
            </a:r>
            <a:r>
              <a:rPr lang="pl-PL" sz="5400" dirty="0">
                <a:solidFill>
                  <a:schemeClr val="tx1"/>
                </a:solidFill>
              </a:rPr>
              <a:t> of </a:t>
            </a:r>
            <a:r>
              <a:rPr lang="pl-PL" sz="5400" dirty="0" err="1">
                <a:solidFill>
                  <a:schemeClr val="tx1"/>
                </a:solidFill>
              </a:rPr>
              <a:t>construction</a:t>
            </a:r>
            <a:r>
              <a:rPr lang="pl-PL" sz="5400" dirty="0">
                <a:solidFill>
                  <a:schemeClr val="tx1"/>
                </a:solidFill>
              </a:rPr>
              <a:t> and </a:t>
            </a:r>
            <a:r>
              <a:rPr lang="pl-PL" sz="5400" dirty="0" err="1">
                <a:solidFill>
                  <a:schemeClr val="tx1"/>
                </a:solidFill>
              </a:rPr>
              <a:t>finishing</a:t>
            </a:r>
            <a:r>
              <a:rPr lang="pl-PL" sz="5400" dirty="0">
                <a:solidFill>
                  <a:schemeClr val="tx1"/>
                </a:solidFill>
              </a:rPr>
              <a:t> materials, </a:t>
            </a:r>
            <a:r>
              <a:rPr lang="pl-PL" sz="5400" dirty="0" err="1">
                <a:solidFill>
                  <a:schemeClr val="tx1"/>
                </a:solidFill>
              </a:rPr>
              <a:t>including</a:t>
            </a:r>
            <a:r>
              <a:rPr lang="pl-PL" sz="5400" dirty="0">
                <a:solidFill>
                  <a:schemeClr val="tx1"/>
                </a:solidFill>
              </a:rPr>
              <a:t> </a:t>
            </a:r>
            <a:r>
              <a:rPr lang="pl-PL" sz="5400" dirty="0" err="1">
                <a:solidFill>
                  <a:schemeClr val="tx1"/>
                </a:solidFill>
              </a:rPr>
              <a:t>ecological</a:t>
            </a:r>
            <a:r>
              <a:rPr lang="pl-PL" sz="5400" dirty="0">
                <a:solidFill>
                  <a:schemeClr val="tx1"/>
                </a:solidFill>
              </a:rPr>
              <a:t> materials, and </a:t>
            </a:r>
            <a:r>
              <a:rPr lang="pl-PL" sz="5400" dirty="0" err="1">
                <a:solidFill>
                  <a:schemeClr val="tx1"/>
                </a:solidFill>
              </a:rPr>
              <a:t>professional</a:t>
            </a:r>
            <a:r>
              <a:rPr lang="pl-PL" sz="5400" dirty="0">
                <a:solidFill>
                  <a:schemeClr val="tx1"/>
                </a:solidFill>
              </a:rPr>
              <a:t> design service. In </a:t>
            </a:r>
            <a:r>
              <a:rPr lang="pl-PL" sz="5400" dirty="0" err="1">
                <a:solidFill>
                  <a:schemeClr val="tx1"/>
                </a:solidFill>
              </a:rPr>
              <a:t>its</a:t>
            </a:r>
            <a:r>
              <a:rPr lang="pl-PL" sz="5400" dirty="0">
                <a:solidFill>
                  <a:schemeClr val="tx1"/>
                </a:solidFill>
              </a:rPr>
              <a:t> </a:t>
            </a:r>
            <a:r>
              <a:rPr lang="pl-PL" sz="5400" dirty="0" err="1">
                <a:solidFill>
                  <a:schemeClr val="tx1"/>
                </a:solidFill>
              </a:rPr>
              <a:t>activity</a:t>
            </a:r>
            <a:r>
              <a:rPr lang="pl-PL" sz="5400" dirty="0">
                <a:solidFill>
                  <a:schemeClr val="tx1"/>
                </a:solidFill>
              </a:rPr>
              <a:t>, </a:t>
            </a:r>
            <a:r>
              <a:rPr lang="pl-PL" sz="5400" dirty="0" err="1">
                <a:solidFill>
                  <a:schemeClr val="tx1"/>
                </a:solidFill>
              </a:rPr>
              <a:t>it</a:t>
            </a:r>
            <a:r>
              <a:rPr lang="pl-PL" sz="5400" dirty="0">
                <a:solidFill>
                  <a:schemeClr val="tx1"/>
                </a:solidFill>
              </a:rPr>
              <a:t> </a:t>
            </a:r>
            <a:r>
              <a:rPr lang="pl-PL" sz="5400" dirty="0" err="1">
                <a:solidFill>
                  <a:schemeClr val="tx1"/>
                </a:solidFill>
              </a:rPr>
              <a:t>brings</a:t>
            </a:r>
            <a:r>
              <a:rPr lang="pl-PL" sz="5400" dirty="0">
                <a:solidFill>
                  <a:schemeClr val="tx1"/>
                </a:solidFill>
              </a:rPr>
              <a:t> </a:t>
            </a:r>
            <a:r>
              <a:rPr lang="pl-PL" sz="5400" dirty="0" err="1">
                <a:solidFill>
                  <a:schemeClr val="tx1"/>
                </a:solidFill>
              </a:rPr>
              <a:t>together</a:t>
            </a:r>
            <a:r>
              <a:rPr lang="pl-PL" sz="5400" dirty="0">
                <a:solidFill>
                  <a:schemeClr val="tx1"/>
                </a:solidFill>
              </a:rPr>
              <a:t> the </a:t>
            </a:r>
            <a:r>
              <a:rPr lang="pl-PL" sz="5400" dirty="0" err="1">
                <a:solidFill>
                  <a:schemeClr val="tx1"/>
                </a:solidFill>
              </a:rPr>
              <a:t>largest</a:t>
            </a:r>
            <a:r>
              <a:rPr lang="pl-PL" sz="5400" dirty="0">
                <a:solidFill>
                  <a:schemeClr val="tx1"/>
                </a:solidFill>
              </a:rPr>
              <a:t> </a:t>
            </a:r>
            <a:r>
              <a:rPr lang="pl-PL" sz="5400" dirty="0" err="1">
                <a:solidFill>
                  <a:schemeClr val="tx1"/>
                </a:solidFill>
              </a:rPr>
              <a:t>reputable</a:t>
            </a:r>
            <a:r>
              <a:rPr lang="pl-PL" sz="5400" dirty="0">
                <a:solidFill>
                  <a:schemeClr val="tx1"/>
                </a:solidFill>
              </a:rPr>
              <a:t> </a:t>
            </a:r>
            <a:r>
              <a:rPr lang="pl-PL" sz="5400" dirty="0" err="1">
                <a:solidFill>
                  <a:schemeClr val="tx1"/>
                </a:solidFill>
              </a:rPr>
              <a:t>manufacturers</a:t>
            </a:r>
            <a:r>
              <a:rPr lang="pl-PL" sz="5400" dirty="0">
                <a:solidFill>
                  <a:schemeClr val="tx1"/>
                </a:solidFill>
              </a:rPr>
              <a:t> and </a:t>
            </a:r>
            <a:r>
              <a:rPr lang="pl-PL" sz="5400" dirty="0" err="1">
                <a:solidFill>
                  <a:schemeClr val="tx1"/>
                </a:solidFill>
              </a:rPr>
              <a:t>professionals</a:t>
            </a:r>
            <a:r>
              <a:rPr lang="pl-PL" sz="5400" dirty="0">
                <a:solidFill>
                  <a:schemeClr val="tx1"/>
                </a:solidFill>
              </a:rPr>
              <a:t> to </a:t>
            </a:r>
            <a:r>
              <a:rPr lang="pl-PL" sz="5400" dirty="0" err="1">
                <a:solidFill>
                  <a:schemeClr val="tx1"/>
                </a:solidFill>
              </a:rPr>
              <a:t>comprehensively</a:t>
            </a:r>
            <a:r>
              <a:rPr lang="pl-PL" sz="5400" dirty="0">
                <a:solidFill>
                  <a:schemeClr val="tx1"/>
                </a:solidFill>
              </a:rPr>
              <a:t> </a:t>
            </a:r>
            <a:r>
              <a:rPr lang="pl-PL" sz="5400" dirty="0" err="1">
                <a:solidFill>
                  <a:schemeClr val="tx1"/>
                </a:solidFill>
              </a:rPr>
              <a:t>support</a:t>
            </a:r>
            <a:r>
              <a:rPr lang="pl-PL" sz="5400" dirty="0">
                <a:solidFill>
                  <a:schemeClr val="tx1"/>
                </a:solidFill>
              </a:rPr>
              <a:t> </a:t>
            </a:r>
            <a:r>
              <a:rPr lang="pl-PL" sz="5400" dirty="0" err="1">
                <a:solidFill>
                  <a:schemeClr val="tx1"/>
                </a:solidFill>
              </a:rPr>
              <a:t>ongoing</a:t>
            </a:r>
            <a:r>
              <a:rPr lang="pl-PL" sz="5400" dirty="0">
                <a:solidFill>
                  <a:schemeClr val="tx1"/>
                </a:solidFill>
              </a:rPr>
              <a:t> </a:t>
            </a:r>
            <a:r>
              <a:rPr lang="pl-PL" sz="5400" dirty="0" err="1">
                <a:solidFill>
                  <a:schemeClr val="tx1"/>
                </a:solidFill>
              </a:rPr>
              <a:t>construction</a:t>
            </a:r>
            <a:r>
              <a:rPr lang="pl-PL" sz="5400" dirty="0">
                <a:solidFill>
                  <a:schemeClr val="tx1"/>
                </a:solidFill>
              </a:rPr>
              <a:t> and </a:t>
            </a:r>
            <a:r>
              <a:rPr lang="pl-PL" sz="5400" dirty="0" err="1">
                <a:solidFill>
                  <a:schemeClr val="tx1"/>
                </a:solidFill>
              </a:rPr>
              <a:t>renovation</a:t>
            </a:r>
            <a:r>
              <a:rPr lang="pl-PL" sz="5400" dirty="0">
                <a:solidFill>
                  <a:schemeClr val="tx1"/>
                </a:solidFill>
              </a:rPr>
              <a:t> </a:t>
            </a:r>
            <a:r>
              <a:rPr lang="pl-PL" sz="5400" dirty="0" err="1">
                <a:solidFill>
                  <a:schemeClr val="tx1"/>
                </a:solidFill>
              </a:rPr>
              <a:t>projects</a:t>
            </a:r>
            <a:r>
              <a:rPr lang="pl-PL" sz="5400" dirty="0">
                <a:solidFill>
                  <a:schemeClr val="tx1"/>
                </a:solidFill>
              </a:rPr>
              <a:t>.</a:t>
            </a:r>
            <a:br>
              <a:rPr lang="pl-PL" dirty="0">
                <a:solidFill>
                  <a:schemeClr val="accent2"/>
                </a:solidFill>
                <a:highlight>
                  <a:srgbClr val="FFFF00"/>
                </a:highlight>
              </a:rPr>
            </a:br>
            <a:br>
              <a:rPr lang="pl-PL" sz="3200" dirty="0"/>
            </a:br>
            <a:endParaRPr lang="en-GB" dirty="0"/>
          </a:p>
        </p:txBody>
      </p:sp>
    </p:spTree>
    <p:extLst>
      <p:ext uri="{BB962C8B-B14F-4D97-AF65-F5344CB8AC3E}">
        <p14:creationId xmlns:p14="http://schemas.microsoft.com/office/powerpoint/2010/main" val="37776669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080000" y="1800000"/>
            <a:ext cx="21763129" cy="10125849"/>
          </a:xfrm>
        </p:spPr>
        <p:txBody>
          <a:bodyPr anchor="t"/>
          <a:lstStyle/>
          <a:p>
            <a:r>
              <a:rPr lang="pl-PL" b="0" dirty="0"/>
              <a:t>Company:</a:t>
            </a:r>
            <a:br>
              <a:rPr lang="pl-PL" b="0" dirty="0"/>
            </a:br>
            <a:r>
              <a:rPr lang="pl-PL" dirty="0"/>
              <a:t>BUDWOD</a:t>
            </a:r>
            <a:br>
              <a:rPr lang="pl-PL" dirty="0"/>
            </a:br>
            <a:br>
              <a:rPr lang="pl-PL" sz="4000" dirty="0"/>
            </a:br>
            <a:r>
              <a:rPr lang="pl-PL" b="0" dirty="0">
                <a:solidFill>
                  <a:schemeClr val="tx1"/>
                </a:solidFill>
              </a:rPr>
              <a:t>Profile:</a:t>
            </a:r>
            <a:br>
              <a:rPr lang="pl-PL" b="0" dirty="0">
                <a:solidFill>
                  <a:schemeClr val="tx1"/>
                </a:solidFill>
              </a:rPr>
            </a:br>
            <a:r>
              <a:rPr lang="pl-PL" sz="5400" dirty="0">
                <a:solidFill>
                  <a:schemeClr val="tx1"/>
                </a:solidFill>
              </a:rPr>
              <a:t>BUDWOD </a:t>
            </a:r>
            <a:r>
              <a:rPr lang="pl-PL" sz="5400" dirty="0" err="1">
                <a:solidFill>
                  <a:schemeClr val="tx1"/>
                </a:solidFill>
              </a:rPr>
              <a:t>deals</a:t>
            </a:r>
            <a:r>
              <a:rPr lang="pl-PL" sz="5400" dirty="0">
                <a:solidFill>
                  <a:schemeClr val="tx1"/>
                </a:solidFill>
              </a:rPr>
              <a:t> with the </a:t>
            </a:r>
            <a:r>
              <a:rPr lang="pl-PL" sz="5400" dirty="0" err="1">
                <a:solidFill>
                  <a:schemeClr val="tx1"/>
                </a:solidFill>
              </a:rPr>
              <a:t>creation</a:t>
            </a:r>
            <a:r>
              <a:rPr lang="pl-PL" sz="5400" dirty="0">
                <a:solidFill>
                  <a:schemeClr val="tx1"/>
                </a:solidFill>
              </a:rPr>
              <a:t> and development of </a:t>
            </a:r>
            <a:r>
              <a:rPr lang="pl-PL" sz="5400" dirty="0" err="1">
                <a:solidFill>
                  <a:schemeClr val="tx1"/>
                </a:solidFill>
              </a:rPr>
              <a:t>eco-innovative</a:t>
            </a:r>
            <a:r>
              <a:rPr lang="pl-PL" sz="5400" dirty="0">
                <a:solidFill>
                  <a:schemeClr val="tx1"/>
                </a:solidFill>
              </a:rPr>
              <a:t> </a:t>
            </a:r>
            <a:r>
              <a:rPr lang="pl-PL" sz="5400" dirty="0" err="1">
                <a:solidFill>
                  <a:schemeClr val="tx1"/>
                </a:solidFill>
              </a:rPr>
              <a:t>solutions</a:t>
            </a:r>
            <a:r>
              <a:rPr lang="pl-PL" sz="5400" dirty="0">
                <a:solidFill>
                  <a:schemeClr val="tx1"/>
                </a:solidFill>
              </a:rPr>
              <a:t> in </a:t>
            </a:r>
            <a:r>
              <a:rPr lang="pl-PL" sz="5400" dirty="0" err="1">
                <a:solidFill>
                  <a:schemeClr val="tx1"/>
                </a:solidFill>
              </a:rPr>
              <a:t>construction</a:t>
            </a:r>
            <a:r>
              <a:rPr lang="pl-PL" sz="5400" dirty="0">
                <a:solidFill>
                  <a:schemeClr val="tx1"/>
                </a:solidFill>
              </a:rPr>
              <a:t> and </a:t>
            </a:r>
            <a:r>
              <a:rPr lang="pl-PL" sz="5400" dirty="0" err="1">
                <a:solidFill>
                  <a:schemeClr val="tx1"/>
                </a:solidFill>
              </a:rPr>
              <a:t>environmental</a:t>
            </a:r>
            <a:r>
              <a:rPr lang="pl-PL" sz="5400" dirty="0">
                <a:solidFill>
                  <a:schemeClr val="tx1"/>
                </a:solidFill>
              </a:rPr>
              <a:t> </a:t>
            </a:r>
            <a:r>
              <a:rPr lang="pl-PL" sz="5400" dirty="0" err="1">
                <a:solidFill>
                  <a:schemeClr val="tx1"/>
                </a:solidFill>
              </a:rPr>
              <a:t>protection</a:t>
            </a:r>
            <a:r>
              <a:rPr lang="pl-PL" sz="5400" dirty="0">
                <a:solidFill>
                  <a:schemeClr val="tx1"/>
                </a:solidFill>
              </a:rPr>
              <a:t>. KERHAUS </a:t>
            </a:r>
            <a:r>
              <a:rPr lang="pl-PL" sz="5400" dirty="0" err="1">
                <a:solidFill>
                  <a:schemeClr val="tx1"/>
                </a:solidFill>
              </a:rPr>
              <a:t>is</a:t>
            </a:r>
            <a:r>
              <a:rPr lang="pl-PL" sz="5400" dirty="0">
                <a:solidFill>
                  <a:schemeClr val="tx1"/>
                </a:solidFill>
              </a:rPr>
              <a:t> </a:t>
            </a:r>
            <a:r>
              <a:rPr lang="pl-PL" sz="5400" dirty="0" err="1">
                <a:solidFill>
                  <a:schemeClr val="tx1"/>
                </a:solidFill>
              </a:rPr>
              <a:t>our</a:t>
            </a:r>
            <a:r>
              <a:rPr lang="pl-PL" sz="5400" dirty="0">
                <a:solidFill>
                  <a:schemeClr val="tx1"/>
                </a:solidFill>
              </a:rPr>
              <a:t> </a:t>
            </a:r>
            <a:r>
              <a:rPr lang="pl-PL" sz="5400" dirty="0" err="1">
                <a:solidFill>
                  <a:schemeClr val="tx1"/>
                </a:solidFill>
              </a:rPr>
              <a:t>brand</a:t>
            </a:r>
            <a:r>
              <a:rPr lang="pl-PL" sz="5400" dirty="0">
                <a:solidFill>
                  <a:schemeClr val="tx1"/>
                </a:solidFill>
              </a:rPr>
              <a:t> of </a:t>
            </a:r>
            <a:r>
              <a:rPr lang="pl-PL" sz="5400" dirty="0" err="1">
                <a:solidFill>
                  <a:schemeClr val="tx1"/>
                </a:solidFill>
              </a:rPr>
              <a:t>prefabricated</a:t>
            </a:r>
            <a:r>
              <a:rPr lang="pl-PL" sz="5400" dirty="0">
                <a:solidFill>
                  <a:schemeClr val="tx1"/>
                </a:solidFill>
              </a:rPr>
              <a:t> </a:t>
            </a:r>
            <a:r>
              <a:rPr lang="pl-PL" sz="5400" dirty="0" err="1">
                <a:solidFill>
                  <a:schemeClr val="tx1"/>
                </a:solidFill>
              </a:rPr>
              <a:t>expanded</a:t>
            </a:r>
            <a:r>
              <a:rPr lang="pl-PL" sz="5400" dirty="0">
                <a:solidFill>
                  <a:schemeClr val="tx1"/>
                </a:solidFill>
              </a:rPr>
              <a:t> </a:t>
            </a:r>
            <a:r>
              <a:rPr lang="pl-PL" sz="5400" dirty="0" err="1">
                <a:solidFill>
                  <a:schemeClr val="tx1"/>
                </a:solidFill>
              </a:rPr>
              <a:t>clay</a:t>
            </a:r>
            <a:r>
              <a:rPr lang="pl-PL" sz="5400" dirty="0">
                <a:solidFill>
                  <a:schemeClr val="tx1"/>
                </a:solidFill>
              </a:rPr>
              <a:t> </a:t>
            </a:r>
            <a:r>
              <a:rPr lang="pl-PL" sz="5400" dirty="0" err="1">
                <a:solidFill>
                  <a:schemeClr val="tx1"/>
                </a:solidFill>
              </a:rPr>
              <a:t>houses</a:t>
            </a:r>
            <a:r>
              <a:rPr lang="pl-PL" sz="5400" dirty="0">
                <a:solidFill>
                  <a:schemeClr val="tx1"/>
                </a:solidFill>
              </a:rPr>
              <a:t>. BAUTER </a:t>
            </a:r>
            <a:r>
              <a:rPr lang="pl-PL" sz="5400" dirty="0" err="1">
                <a:solidFill>
                  <a:schemeClr val="tx1"/>
                </a:solidFill>
              </a:rPr>
              <a:t>is</a:t>
            </a:r>
            <a:r>
              <a:rPr lang="pl-PL" sz="5400" dirty="0">
                <a:solidFill>
                  <a:schemeClr val="tx1"/>
                </a:solidFill>
              </a:rPr>
              <a:t> </a:t>
            </a:r>
            <a:r>
              <a:rPr lang="pl-PL" sz="5400" dirty="0" err="1">
                <a:solidFill>
                  <a:schemeClr val="tx1"/>
                </a:solidFill>
              </a:rPr>
              <a:t>another</a:t>
            </a:r>
            <a:r>
              <a:rPr lang="pl-PL" sz="5400" dirty="0">
                <a:solidFill>
                  <a:schemeClr val="tx1"/>
                </a:solidFill>
              </a:rPr>
              <a:t> </a:t>
            </a:r>
            <a:r>
              <a:rPr lang="pl-PL" sz="5400" dirty="0" err="1">
                <a:solidFill>
                  <a:schemeClr val="tx1"/>
                </a:solidFill>
              </a:rPr>
              <a:t>brand</a:t>
            </a:r>
            <a:r>
              <a:rPr lang="pl-PL" sz="5400" dirty="0">
                <a:solidFill>
                  <a:schemeClr val="tx1"/>
                </a:solidFill>
              </a:rPr>
              <a:t> of </a:t>
            </a:r>
            <a:r>
              <a:rPr lang="pl-PL" sz="5400" dirty="0" err="1">
                <a:solidFill>
                  <a:schemeClr val="tx1"/>
                </a:solidFill>
              </a:rPr>
              <a:t>thermal</a:t>
            </a:r>
            <a:r>
              <a:rPr lang="pl-PL" sz="5400" dirty="0">
                <a:solidFill>
                  <a:schemeClr val="tx1"/>
                </a:solidFill>
              </a:rPr>
              <a:t> </a:t>
            </a:r>
            <a:r>
              <a:rPr lang="pl-PL" sz="5400" dirty="0" err="1">
                <a:solidFill>
                  <a:schemeClr val="tx1"/>
                </a:solidFill>
              </a:rPr>
              <a:t>insulation</a:t>
            </a:r>
            <a:r>
              <a:rPr lang="pl-PL" sz="5400" dirty="0">
                <a:solidFill>
                  <a:schemeClr val="tx1"/>
                </a:solidFill>
              </a:rPr>
              <a:t> </a:t>
            </a:r>
            <a:r>
              <a:rPr lang="pl-PL" sz="5400" dirty="0" err="1">
                <a:solidFill>
                  <a:schemeClr val="tx1"/>
                </a:solidFill>
              </a:rPr>
              <a:t>coatings</a:t>
            </a:r>
            <a:r>
              <a:rPr lang="pl-PL" sz="5400" dirty="0">
                <a:solidFill>
                  <a:schemeClr val="tx1"/>
                </a:solidFill>
              </a:rPr>
              <a:t>, </a:t>
            </a:r>
            <a:r>
              <a:rPr lang="pl-PL" sz="5400" dirty="0" err="1">
                <a:solidFill>
                  <a:schemeClr val="tx1"/>
                </a:solidFill>
              </a:rPr>
              <a:t>which</a:t>
            </a:r>
            <a:r>
              <a:rPr lang="pl-PL" sz="5400" dirty="0">
                <a:solidFill>
                  <a:schemeClr val="tx1"/>
                </a:solidFill>
              </a:rPr>
              <a:t> </a:t>
            </a:r>
            <a:r>
              <a:rPr lang="pl-PL" sz="5400" dirty="0" err="1">
                <a:solidFill>
                  <a:schemeClr val="tx1"/>
                </a:solidFill>
              </a:rPr>
              <a:t>are</a:t>
            </a:r>
            <a:r>
              <a:rPr lang="pl-PL" sz="5400" dirty="0">
                <a:solidFill>
                  <a:schemeClr val="tx1"/>
                </a:solidFill>
              </a:rPr>
              <a:t> </a:t>
            </a:r>
            <a:r>
              <a:rPr lang="pl-PL" sz="5400" dirty="0" err="1">
                <a:solidFill>
                  <a:schemeClr val="tx1"/>
                </a:solidFill>
              </a:rPr>
              <a:t>revolutionary</a:t>
            </a:r>
            <a:r>
              <a:rPr lang="pl-PL" sz="5400" dirty="0">
                <a:solidFill>
                  <a:schemeClr val="tx1"/>
                </a:solidFill>
              </a:rPr>
              <a:t>, </a:t>
            </a:r>
            <a:r>
              <a:rPr lang="pl-PL" sz="5400" dirty="0" err="1">
                <a:solidFill>
                  <a:schemeClr val="tx1"/>
                </a:solidFill>
              </a:rPr>
              <a:t>heat-insulating</a:t>
            </a:r>
            <a:r>
              <a:rPr lang="pl-PL" sz="5400" dirty="0">
                <a:solidFill>
                  <a:schemeClr val="tx1"/>
                </a:solidFill>
              </a:rPr>
              <a:t>, </a:t>
            </a:r>
            <a:r>
              <a:rPr lang="pl-PL" sz="5400" dirty="0" err="1">
                <a:solidFill>
                  <a:schemeClr val="tx1"/>
                </a:solidFill>
              </a:rPr>
              <a:t>ecological</a:t>
            </a:r>
            <a:r>
              <a:rPr lang="pl-PL" sz="5400" dirty="0">
                <a:solidFill>
                  <a:schemeClr val="tx1"/>
                </a:solidFill>
              </a:rPr>
              <a:t>, </a:t>
            </a:r>
            <a:r>
              <a:rPr lang="pl-PL" sz="5400" dirty="0" err="1">
                <a:solidFill>
                  <a:schemeClr val="tx1"/>
                </a:solidFill>
              </a:rPr>
              <a:t>vapor-permeable</a:t>
            </a:r>
            <a:r>
              <a:rPr lang="pl-PL" sz="5400" dirty="0">
                <a:solidFill>
                  <a:schemeClr val="tx1"/>
                </a:solidFill>
              </a:rPr>
              <a:t>, </a:t>
            </a:r>
            <a:r>
              <a:rPr lang="pl-PL" sz="5400" dirty="0" err="1">
                <a:solidFill>
                  <a:schemeClr val="tx1"/>
                </a:solidFill>
              </a:rPr>
              <a:t>breathable</a:t>
            </a:r>
            <a:r>
              <a:rPr lang="pl-PL" sz="5400" dirty="0">
                <a:solidFill>
                  <a:schemeClr val="tx1"/>
                </a:solidFill>
              </a:rPr>
              <a:t>, </a:t>
            </a:r>
            <a:r>
              <a:rPr lang="pl-PL" sz="5400" dirty="0" err="1">
                <a:solidFill>
                  <a:schemeClr val="tx1"/>
                </a:solidFill>
              </a:rPr>
              <a:t>reflective</a:t>
            </a:r>
            <a:r>
              <a:rPr lang="pl-PL" sz="5400" dirty="0">
                <a:solidFill>
                  <a:schemeClr val="tx1"/>
                </a:solidFill>
              </a:rPr>
              <a:t>, </a:t>
            </a:r>
            <a:r>
              <a:rPr lang="pl-PL" sz="5400" dirty="0" err="1">
                <a:solidFill>
                  <a:schemeClr val="tx1"/>
                </a:solidFill>
              </a:rPr>
              <a:t>energy-saving</a:t>
            </a:r>
            <a:r>
              <a:rPr lang="pl-PL" sz="5400" dirty="0">
                <a:solidFill>
                  <a:schemeClr val="tx1"/>
                </a:solidFill>
              </a:rPr>
              <a:t>, </a:t>
            </a:r>
            <a:r>
              <a:rPr lang="pl-PL" sz="5400" dirty="0" err="1">
                <a:solidFill>
                  <a:schemeClr val="tx1"/>
                </a:solidFill>
              </a:rPr>
              <a:t>flexible</a:t>
            </a:r>
            <a:r>
              <a:rPr lang="pl-PL" sz="5400" dirty="0">
                <a:solidFill>
                  <a:schemeClr val="tx1"/>
                </a:solidFill>
              </a:rPr>
              <a:t>, </a:t>
            </a:r>
            <a:r>
              <a:rPr lang="pl-PL" sz="5400" dirty="0" err="1">
                <a:solidFill>
                  <a:schemeClr val="tx1"/>
                </a:solidFill>
              </a:rPr>
              <a:t>protective</a:t>
            </a:r>
            <a:r>
              <a:rPr lang="pl-PL" sz="5400" dirty="0">
                <a:solidFill>
                  <a:schemeClr val="tx1"/>
                </a:solidFill>
              </a:rPr>
              <a:t> and </a:t>
            </a:r>
            <a:r>
              <a:rPr lang="pl-PL" sz="5400" dirty="0" err="1">
                <a:solidFill>
                  <a:schemeClr val="tx1"/>
                </a:solidFill>
              </a:rPr>
              <a:t>economical</a:t>
            </a:r>
            <a:r>
              <a:rPr lang="pl-PL" sz="5400" dirty="0">
                <a:solidFill>
                  <a:schemeClr val="tx1"/>
                </a:solidFill>
              </a:rPr>
              <a:t>.</a:t>
            </a:r>
            <a:endParaRPr lang="en-GB" dirty="0"/>
          </a:p>
        </p:txBody>
      </p:sp>
    </p:spTree>
    <p:extLst>
      <p:ext uri="{BB962C8B-B14F-4D97-AF65-F5344CB8AC3E}">
        <p14:creationId xmlns:p14="http://schemas.microsoft.com/office/powerpoint/2010/main" val="1242529586"/>
      </p:ext>
    </p:extLst>
  </p:cSld>
  <p:clrMapOvr>
    <a:masterClrMapping/>
  </p:clrMapOvr>
</p:sld>
</file>

<file path=ppt/theme/theme1.xml><?xml version="1.0" encoding="utf-8"?>
<a:theme xmlns:a="http://schemas.openxmlformats.org/drawingml/2006/main" name="Office-theme">
  <a:themeElements>
    <a:clrScheme name="">
      <a:dk1>
        <a:srgbClr val="000000"/>
      </a:dk1>
      <a:lt1>
        <a:srgbClr val="FFFFFF"/>
      </a:lt1>
      <a:dk2>
        <a:srgbClr val="1E1E1C"/>
      </a:dk2>
      <a:lt2>
        <a:srgbClr val="0F3C74"/>
      </a:lt2>
      <a:accent1>
        <a:srgbClr val="0F3C74"/>
      </a:accent1>
      <a:accent2>
        <a:srgbClr val="D8222C"/>
      </a:accent2>
      <a:accent3>
        <a:srgbClr val="3EAF79"/>
      </a:accent3>
      <a:accent4>
        <a:srgbClr val="FFC000"/>
      </a:accent4>
      <a:accent5>
        <a:srgbClr val="0F3C74"/>
      </a:accent5>
      <a:accent6>
        <a:srgbClr val="3EAF79"/>
      </a:accent6>
      <a:hlink>
        <a:srgbClr val="0F3C74"/>
      </a:hlink>
      <a:folHlink>
        <a:srgbClr val="954F72"/>
      </a:folHlink>
    </a:clrScheme>
    <a:fontScheme name="Egendefinert 1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mal_EØSMidlene.potx" id="{2877A2A8-6D65-4BE8-A3B9-A911333E1F70}" vid="{D3D72181-B44E-471C-A438-738F633005D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2081</TotalTime>
  <Words>1577</Words>
  <Application>Microsoft Office PowerPoint</Application>
  <PresentationFormat>Niestandardowy</PresentationFormat>
  <Paragraphs>31</Paragraphs>
  <Slides>31</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31</vt:i4>
      </vt:variant>
    </vt:vector>
  </HeadingPairs>
  <TitlesOfParts>
    <vt:vector size="34" baseType="lpstr">
      <vt:lpstr>Arial</vt:lpstr>
      <vt:lpstr>Calibri</vt:lpstr>
      <vt:lpstr>Office-theme</vt:lpstr>
      <vt:lpstr>Towards Sustainable Construction 2021  Matchmaking profiles of Polish attendees  </vt:lpstr>
      <vt:lpstr>Company: 2XS ARCHITECTURE  Profile: 2XS ARCHITECTURE offers a full range of architectural services focused on energy efficient buildings. In our work we use fully implemented BIM project methodology. We concentrate on prefabricated wooden structures such as CLT and wooden framing.</vt:lpstr>
      <vt:lpstr>Company: AMBERLINE  Profile: The production of uPVC  windows, entrance doors, terrace doors, sliding doors, lift and slide doors, folding doors and aluminium windows &amp; doors, terrace doors, curtain walls and structural windows. Innovative company specialized in energy-saving windows, smart &amp; design solutions and cutting-edge technology.  </vt:lpstr>
      <vt:lpstr>Company: APA  Profile: APA is a leader on the market of intelligent industrial automation and building management systems. We provide solutions related to intelligent buildings - energy efficiency of houses and buildings, intelligent home and building management systems, engineering testing, measurement and control as well as digital construction world.</vt:lpstr>
      <vt:lpstr>Company: ARTRYS PROJEKT  Profile: Provider of a full range of services for ventilated facades, such as material delivery, installation and technical supervision - delivery of complete designs with required calculations, on site supervision and technical advisory.  </vt:lpstr>
      <vt:lpstr>Company: BALEX METAL  Profile: Balex Metal is the manufacturer of sandwich panels, steel sheet tiles, thermal insulation solutions, cold-formed shapes, gutter systems and structural sheet metal.   </vt:lpstr>
      <vt:lpstr>Company: BIM ENGINEERS  Profile: Engineering design consultancy with extensive experience in services modelling and BIM; we design, model and validate MEP services, we also help in BIM - we understand it and do not get lost in it.  </vt:lpstr>
      <vt:lpstr>Company: BP DEVELOPMENT  Profile: BP Development has a wide range of construction and finishing materials, including ecological materials, and professional design service. In its activity, it brings together the largest reputable manufacturers and professionals to comprehensively support ongoing construction and renovation projects.  </vt:lpstr>
      <vt:lpstr>Company: BUDWOD  Profile: BUDWOD deals with the creation and development of eco-innovative solutions in construction and environmental protection. KERHAUS is our brand of prefabricated expanded clay houses. BAUTER is another brand of thermal insulation coatings, which are revolutionary, heat-insulating, ecological, vapor-permeable, breathable, reflective, energy-saving, flexible, protective and economical.</vt:lpstr>
      <vt:lpstr>Company: CONPEKA  Profile: Design company specialized in detailed projects for energy-efficient buildings, prefabricated in the wooden frame structure and CLT.  </vt:lpstr>
      <vt:lpstr>Company: CTS CHEMISTRY  Profile: European manufacturer of industrial chemicals that specialises in production of high-quality preparations in the following categories: anti-slip treatments, cleaners and impregnations. The company's products allow for safe cleaning and preservation of walls and floors made of any type of stone, ceramics or concrete.  </vt:lpstr>
      <vt:lpstr>Company: DOMEK NA ROZTOCZU  Profile: A complex of ecological holiday houses interested in new, environmentally friendly technologies for existing facilities and planned ones.  </vt:lpstr>
      <vt:lpstr>Company: ELGARD  Profile: Elgard is helping customers in developing their business potential - increasing production scale and reducing the costs of production process management. Our main areas of expertise include: implementation of specialized IT solutions for business and production, maintenance of IT infrastructure, data analytics, cloud services and IT solutions development, advanced service of IT equipment and industrial automation.</vt:lpstr>
      <vt:lpstr>Company: GEOPROFIL  Profile: Provider of services such as point clouds based on laser scanning or photogrammetry and transfers them in any format, 2D CAD documentation based on the point clouds, generation of photo-realistic 3D mesh models, orthophotomaps, volume calculation, deformation / clash detection.</vt:lpstr>
      <vt:lpstr>Company: HIGH TECHNOLOGY GLASS  Profile: We produce various types of glass – not only construction glass (balustrades, showers, partition walls) but also high technologies for the most demanding customers. We offer privacy glass "SwitchView” with variable translucency as well as heated glass "ThermoGlass" - both products are manufactured by us.  </vt:lpstr>
      <vt:lpstr>Company: IZODOM 2000 POLSKA  Profile: Izodom supplies components for fast construction of passive buildings. Insulating concrete formwork blocks are offered for construction of foundation slabs, walls, midfloors and roofs. Over 20.000 buildings in 43 countries has been built out of Izodom products since 1990. Izodom is a signatory of United Nations Environmental Programme "Caring for Climate", as a proof of its commitment toward fighting climate change.</vt:lpstr>
      <vt:lpstr>Company: JUMARPOL PRZEWIERTY  Profile: The company deals with the implementation of trenchless techniques. It performs water and sewage, gas, teletechnical installations, etc. without disturbing the existing surfaces. Expects to broaden the horizons in the current specialization, cooperate with suppliers of drilling equipment or acquire competitive suppliers of materials.</vt:lpstr>
      <vt:lpstr>Company: MIRPOL  Profile: Mirpol is a leading Polish importer and manufacturer of garden furniture and furniture accessories. The services offered also include the design and sale of high-quality articles as well as interior and garden furnishings. Currently, we work with the largest brands and the products we import can be found in the most popular construction and interior design stores.  </vt:lpstr>
      <vt:lpstr>Company: MODU HALE  Profile: Steel structures, steel buildings: architectural and static design, manufacturing, assembly.  </vt:lpstr>
      <vt:lpstr>Company: OKO.TRADE  Profile: Implementation of a thin-layer thermal insulation system for buildings, structures, containers and means of transport on European markets.  </vt:lpstr>
      <vt:lpstr>Company: POLISH CONNECTION  Profile: Consulting and payroll services aimed at Polish and foreign companies that wish to do business in Norway. Business/Entrepreuers who wish to do business in Norway.  </vt:lpstr>
      <vt:lpstr>Company: POLMAR / SMARTFLOW  Profile: POLMAR’s main product is SmartFlow - Chimney Draft Stabilizer for heating, fireplaces, ventilation. Patented technology helps to protect the environment by stabilizing the stack effect and lowering the emissions even by 70%. The condensation of steam and soot buildup are reduced by as much as 80%. It also pays off with savings in heating costs.</vt:lpstr>
      <vt:lpstr>Company: PPMB NIEMCE  Profile: One of the largest producers of building materials in Poland founded in 1972. Specialises in the production of high-quality universal silicate blocks under the UNISIL brand.  </vt:lpstr>
      <vt:lpstr>Company: Q4SKI  Profile: Q4SKI deals with the construction and modernization of ski jumping hills. The company created the concept of enclosing the descent for jumpers within the ski jump with an innovative glass tunnel.</vt:lpstr>
      <vt:lpstr>Company: SR INTERNATIONAL SERVICES  Profile: We support communities in their pursuit of energy neutrality by informing about technologies and enabling access by the Supercharged platform. SR International is also developing a virtual power plant design so that it is possible to combine many different types of installations into one decentralized project. </vt:lpstr>
      <vt:lpstr>Company: SUNROOF TECHNOLOGY  Profile: SunRoof is a manufacturer of solar roofs. The firm has designed and developed a 2-in-1 solar roof technology that replaces traditional roofs and generates electricity without installing photovoltaic panels on them, ensuring a great finish.</vt:lpstr>
      <vt:lpstr>Company: TERMEX-FIBER  Profile: One of the oldest manufacturers of cellulose fibre insulation – it has operated uninterruptedly as a family company in the hands of the same owner for over 30 years.</vt:lpstr>
      <vt:lpstr>Company: TETON  Profile: Industrial mountaineering and work at heights, including wind turbine service, fire protection installations, industrial installations, anti-corrosion works, industrial cleaning, installation of sprinkler systems.  </vt:lpstr>
      <vt:lpstr>Company: THERMO PUMP  Profile: Thermo Pump offers thermal engine that enables pumping liquids through the use of renewable or waste energy known as a low-temperature heat source. The device does not use an external source of electricity, pumping water is cheaper and more ecological.</vt:lpstr>
      <vt:lpstr>Company: THE SHIRE CELLAR  Profile: The Shire Cellar is an ancient way of storage built in a contemporary way. Represented by cofounder and CEO Mr. Pawel Biedak.</vt:lpstr>
      <vt:lpstr>Company: VIKKING DOORS AND WINDOWS  Profile: Wooden products, during operation in the facilities, are vulnerable to many threats. The company decorates the surface of PVC profiles, to provide them with the aesthetics of fine wood and eliminate the effects and inconvenience. Therefore, VIKKING composite doors are resistant to moisture and the most difficult climate conditions.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Matchmaking profiles of Polish attendees</dc:title>
  <dc:subject>Towards Sustainable COnstruction</dc:subject>
  <dc:creator/>
  <cp:lastModifiedBy>Janusz Artur</cp:lastModifiedBy>
  <cp:revision>82</cp:revision>
  <dcterms:created xsi:type="dcterms:W3CDTF">2017-09-27T10:52:39Z</dcterms:created>
  <dcterms:modified xsi:type="dcterms:W3CDTF">2021-12-06T09:44:10Z</dcterms:modified>
</cp:coreProperties>
</file>